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22CFD3-7842-4EB8-BED0-993AF0B6871B}">
  <a:tblStyle styleId="{5822CFD3-7842-4EB8-BED0-993AF0B6871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41" autoAdjust="0"/>
  </p:normalViewPr>
  <p:slideViewPr>
    <p:cSldViewPr snapToGrid="0">
      <p:cViewPr varScale="1">
        <p:scale>
          <a:sx n="79" d="100"/>
          <a:sy n="79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5de5af5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5de5af5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Packet Radio Users’ Group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95f670c263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power supply is also provided by USB when interfaced to the host.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95f670c263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95de5af5b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hardware configuration is very simple.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next version will use a software modem and will not require the TCM3105 modem chip.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95de5af5b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95de5af5b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software is written in C language.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FreeRTOS is used.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Each function is defined as a task in the 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makes the software more readable and easier to modify.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software is available on GitHub.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95de5af5b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34dc3673c_6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g934dc3673c_6_4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chapter proposes an extension to the FX.25 standard.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7" name="Google Shape;517;g934dc3673c_6_4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34dc3673c_6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g934dc3673c_6_4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Long AX.25 packet can be sent in a single frame of FX.25 without splitting it up.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That will be easier to operate and implement the system using error correction communication using the existing environments.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means that not only AX.25 but also various higher level protocols can use the error correction function with relative ease.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It is possible the system to be more resistant to further burst errors as the effect of constructing a frame with multiple blocks.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Compatibility with the existing AX.25 facilities is maintained.</a:t>
            </a:r>
            <a:endParaRPr/>
          </a:p>
        </p:txBody>
      </p:sp>
      <p:sp>
        <p:nvSpPr>
          <p:cNvPr id="523" name="Google Shape;523;g934dc3673c_6_4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934dc3673c_6_4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Frame structure of FX.25 drafts: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 the FX.25 draft, if the data did not fit in the RS block, the data was split and sent as multiple FX.25 frames.</a:t>
            </a:r>
            <a:endParaRPr/>
          </a:p>
        </p:txBody>
      </p:sp>
      <p:sp>
        <p:nvSpPr>
          <p:cNvPr id="529" name="Google Shape;529;g934dc3673c_6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934dc3673c_6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g934dc3673c_6_4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r>
              <a:rPr lang="en-US"/>
              <a:t>The maximum I field length in AX.25 ver.1 is 256 bytes. </a:t>
            </a:r>
            <a:br>
              <a:rPr lang="en-US"/>
            </a:br>
            <a:r>
              <a:rPr lang="en-US"/>
              <a:t>This packet may have more than 300 bytes due to bit stuffing, AX.25 header and FCS. </a:t>
            </a:r>
            <a:br>
              <a:rPr lang="en-US"/>
            </a:br>
            <a:r>
              <a:rPr lang="en-US"/>
              <a:t>Therefore, this packet cannot be sent in a single FX.25 frame, so the frame is fragmented.</a:t>
            </a:r>
            <a:endParaRPr/>
          </a:p>
        </p:txBody>
      </p:sp>
      <p:sp>
        <p:nvSpPr>
          <p:cNvPr id="546" name="Google Shape;546;g934dc3673c_6_4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934dc3673c_6_4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FX.25 TNC side needs to have re-framing feature for AX.25.</a:t>
            </a:r>
            <a:br>
              <a:rPr lang="en-US"/>
            </a:br>
            <a:r>
              <a:rPr lang="en-US"/>
              <a:t>And, the FX.25 frame is added more bytes of Correlation Tag, flags, address fields, control fields, FCS, pads, etc.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constraint causes a decrease in transmission efficiency.</a:t>
            </a:r>
            <a:endParaRPr/>
          </a:p>
        </p:txBody>
      </p:sp>
      <p:sp>
        <p:nvSpPr>
          <p:cNvPr id="585" name="Google Shape;585;g934dc3673c_6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934dc3673c_6_5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And ,the lower protocol must know the frame structure of the higher protocol, which adds overhead between protocols and loses protocol independence.</a:t>
            </a:r>
            <a:endParaRPr/>
          </a:p>
        </p:txBody>
      </p:sp>
      <p:sp>
        <p:nvSpPr>
          <p:cNvPr id="618" name="Google Shape;618;g934dc3673c_6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934dc3673c_6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8" name="Google Shape;648;g934dc3673c_6_5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100"/>
              <a:t>One large FX.25 frame by combining multiple blocks.</a:t>
            </a:r>
            <a:br>
              <a:rPr lang="en-US" sz="200"/>
            </a:b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It enables FX.25 to send long messages.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You don't need to split the frame.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The problems presented in the previous section will be solved.</a:t>
            </a:r>
            <a:endParaRPr sz="200"/>
          </a:p>
        </p:txBody>
      </p:sp>
      <p:sp>
        <p:nvSpPr>
          <p:cNvPr id="649" name="Google Shape;649;g934dc3673c_6_5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5f670c26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5f670c26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presentation will describe the features and configuration of the FX.25 compatible TNC currently under development.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will also include proposed enhancements to the FX.25 standard.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934dc3673c_6_5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Now consider the use of multiple RS blocks in a single frame.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the RS blocks are arranged in the order of message and parity, the messages are divided by the parity and the code cannot be received by the existing facilities.</a:t>
            </a:r>
            <a:endParaRPr/>
          </a:p>
        </p:txBody>
      </p:sp>
      <p:sp>
        <p:nvSpPr>
          <p:cNvPr id="655" name="Google Shape;655;g934dc3673c_6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934dc3673c_6_5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Therefore we arrange multiple blocks of messages together and then place the multiple parities behind messages.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Since the message part is continuous we can keep compatibility with the existing facilities.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upper protocol is not limited to AX.25 because the data from the upper layer can be sent without processing that part.</a:t>
            </a:r>
            <a:endParaRPr/>
          </a:p>
        </p:txBody>
      </p:sp>
      <p:sp>
        <p:nvSpPr>
          <p:cNvPr id="675" name="Google Shape;675;g934dc3673c_6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934dc3673c_6_5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Also, here, interleaving can be introduced to increase burst error resistance.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Interleave and parity calculation are performed while maintaining the AX.25 packet structure.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96" name="Google Shape;696;g934dc3673c_6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934dc3673c_6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1" name="Google Shape;791;g934dc3673c_6_6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propose a format that combines two types of Correlation Tags for frame with multiple blocks to reduce the number of Tags consumed in the future.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2" name="Google Shape;792;g934dc3673c_6_6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934dc3673c_6_6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Correlation Tag specified in FX.25 draft standard has the function of specifying frame synchronization, frame length, and coding scheme in one Tag.</a:t>
            </a:r>
            <a:br>
              <a:rPr lang="en-US"/>
            </a:br>
            <a:r>
              <a:rPr lang="en-US"/>
              <a:t>A large number of Tags would be required if we allocating Correlation Tag in an exhaustive manner with respect to the combination of block length and coding scheme.</a:t>
            </a:r>
            <a:br>
              <a:rPr lang="en-US"/>
            </a:br>
            <a:r>
              <a:rPr lang="en-US"/>
              <a:t>64 of FX.25-defined Gold code sequence PN codes would be easily exhausted as a result.</a:t>
            </a:r>
            <a:endParaRPr/>
          </a:p>
        </p:txBody>
      </p:sp>
      <p:sp>
        <p:nvSpPr>
          <p:cNvPr id="798" name="Google Shape;798;g934dc3673c_6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934dc3673c_6_6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to reduce the number of new Correlation Tag allocations.</a:t>
            </a:r>
            <a:br>
              <a:rPr lang="en-US"/>
            </a:br>
            <a:r>
              <a:rPr lang="en-US"/>
              <a:t>The assignment method here defines a tag that represents the frame length. Separately, define and combine tags that represent the encoding within the frame. The first tag also provides frame synchronization capabilities.</a:t>
            </a:r>
            <a:br>
              <a:rPr lang="en-US"/>
            </a:br>
            <a:r>
              <a:rPr lang="en-US"/>
              <a:t>Although the headers look be larger the proposed method requires less data in total than the original multiblock structure in FX.25 draft standard.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04" name="Google Shape;804;g934dc3673c_6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934dc3673c_6_7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allocation method enables large-scale expansion to support arbitrary frame lengths, numerous encoding methods, new protocols.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8" name="Google Shape;818;g934dc3673c_6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934dc3673c_6_7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Tag No.20 is used as an extension tag. This ensures that the extension tag does not interfere with normal tags.</a:t>
            </a:r>
            <a:br>
              <a:rPr lang="en-US"/>
            </a:br>
            <a:endParaRPr/>
          </a:p>
        </p:txBody>
      </p:sp>
      <p:sp>
        <p:nvSpPr>
          <p:cNvPr id="825" name="Google Shape;825;g934dc3673c_6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934dc3673c_6_7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Since the extended tag does not need the frame synchronization function, it is possible to use a bit-rotated version of the extended tag pattern already assigned.</a:t>
            </a:r>
            <a:br>
              <a:rPr lang="en-US"/>
            </a:br>
            <a:r>
              <a:rPr lang="en-US"/>
              <a:t>63 tags can be assigned in this table space.</a:t>
            </a:r>
            <a:endParaRPr/>
          </a:p>
        </p:txBody>
      </p:sp>
      <p:sp>
        <p:nvSpPr>
          <p:cNvPr id="832" name="Google Shape;832;g934dc3673c_6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934dc3673c_6_7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extension creates a lot of space for correlation code allocation.</a:t>
            </a:r>
            <a:br>
              <a:rPr lang="en-US"/>
            </a:br>
            <a:r>
              <a:rPr lang="en-US"/>
              <a:t>We reserved a 16 x 63 tag space using the expansion tag.</a:t>
            </a:r>
            <a:br>
              <a:rPr lang="en-US"/>
            </a:br>
            <a:r>
              <a:rPr lang="en-US"/>
              <a:t>Almost half the allocation space is still free.</a:t>
            </a:r>
            <a:endParaRPr/>
          </a:p>
        </p:txBody>
      </p:sp>
      <p:sp>
        <p:nvSpPr>
          <p:cNvPr id="839" name="Google Shape;839;g934dc3673c_6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5de5af5b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5de5af5b8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PRUG (Packet Radio Users' Group)  is a non-profit, voluntary organization in Japan.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was established in 1985.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95de5af5b8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Please visit PRUG web site for further information like schematics and software.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Sorry, most information on the site is in Japanese.</a:t>
            </a:r>
          </a:p>
          <a:p>
            <a:r>
              <a:rPr kumimoji="1" lang="en-US" altLang="ja-JP" dirty="0"/>
              <a:t>But recently Google translate works well often.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welcome translation volunteers.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702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5de5af5b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5de5af5b8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section describes the development status of the FX.25 KISS TNC.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95de5af5b8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5de5af5b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5de5af5b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 FX.25 KISS TNC is in the alpha test phase.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It is operating as an APRS node at 430 MHz and has proven to be compatible with AX.25 stations.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Currently it uses UI-VIEW as an application.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Look for JK1MLY on APRS network.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It's running FX.25 station.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5f670c26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5f670c26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is a plan to add Wi-Fi to interface with the PC.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goal is to increase the flexibility of the TNC's Installation location.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95f670c26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95f670c26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is another plan to run applications within the TNC.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This is intended to realize a independent sensor node.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95de5af5b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 use a BELL 202 compatible TCM3105 modem chip.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is because of the importance of physical layer compatibility.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plan to implement a software modem in the next version.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95de5af5b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95f670c263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ESP-WROOM-32 Wi-Fi module is the key component.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It can handle multiple channels of error correction and software modems due to the high processing power of the CPU.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95f670c26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&#10;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p3"/><Relationship Id="rId13" Type="http://schemas.openxmlformats.org/officeDocument/2006/relationships/image" Target="../media/image1.png"/><Relationship Id="rId3" Type="http://schemas.microsoft.com/office/2007/relationships/media" Target="../media/media16.mp3"/><Relationship Id="rId7" Type="http://schemas.microsoft.com/office/2007/relationships/media" Target="../media/media18.mp3"/><Relationship Id="rId12" Type="http://schemas.openxmlformats.org/officeDocument/2006/relationships/notesSlide" Target="../notesSlides/notesSlide14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audio" Target="../media/media17.mp3"/><Relationship Id="rId11" Type="http://schemas.openxmlformats.org/officeDocument/2006/relationships/slideLayout" Target="../slideLayouts/slideLayout1.xml"/><Relationship Id="rId5" Type="http://schemas.microsoft.com/office/2007/relationships/media" Target="../media/media17.mp3"/><Relationship Id="rId10" Type="http://schemas.openxmlformats.org/officeDocument/2006/relationships/audio" Target="../media/media19.mp3"/><Relationship Id="rId4" Type="http://schemas.openxmlformats.org/officeDocument/2006/relationships/audio" Target="../media/media16.mp3"/><Relationship Id="rId9" Type="http://schemas.microsoft.com/office/2007/relationships/media" Target="../media/media19.mp3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1.mp3"/><Relationship Id="rId7" Type="http://schemas.openxmlformats.org/officeDocument/2006/relationships/image" Target="../media/image1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1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microsoft.com/office/2007/relationships/media" Target="../media/media23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audio" Target="../media/media24.mp3"/><Relationship Id="rId5" Type="http://schemas.microsoft.com/office/2007/relationships/media" Target="../media/media24.mp3"/><Relationship Id="rId4" Type="http://schemas.openxmlformats.org/officeDocument/2006/relationships/audio" Target="../media/media23.mp3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microsoft.com/office/2007/relationships/media" Target="../media/media26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audio" Target="../media/media27.mp3"/><Relationship Id="rId5" Type="http://schemas.microsoft.com/office/2007/relationships/media" Target="../media/media27.mp3"/><Relationship Id="rId4" Type="http://schemas.openxmlformats.org/officeDocument/2006/relationships/audio" Target="../media/media26.mp3"/><Relationship Id="rId9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p3"/><Relationship Id="rId3" Type="http://schemas.microsoft.com/office/2007/relationships/media" Target="../media/media30.mp3"/><Relationship Id="rId7" Type="http://schemas.microsoft.com/office/2007/relationships/media" Target="../media/media32.mp3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audio" Target="../media/media31.mp3"/><Relationship Id="rId11" Type="http://schemas.openxmlformats.org/officeDocument/2006/relationships/image" Target="../media/image1.png"/><Relationship Id="rId5" Type="http://schemas.microsoft.com/office/2007/relationships/media" Target="../media/media31.mp3"/><Relationship Id="rId10" Type="http://schemas.openxmlformats.org/officeDocument/2006/relationships/notesSlide" Target="../notesSlides/notesSlide19.xml"/><Relationship Id="rId4" Type="http://schemas.openxmlformats.org/officeDocument/2006/relationships/audio" Target="../media/media30.mp3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34.mp3"/><Relationship Id="rId7" Type="http://schemas.openxmlformats.org/officeDocument/2006/relationships/image" Target="../media/image1.png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4.mp3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microsoft.com/office/2007/relationships/media" Target="../media/media36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6" Type="http://schemas.openxmlformats.org/officeDocument/2006/relationships/audio" Target="../media/media37.mp3"/><Relationship Id="rId5" Type="http://schemas.microsoft.com/office/2007/relationships/media" Target="../media/media37.mp3"/><Relationship Id="rId4" Type="http://schemas.openxmlformats.org/officeDocument/2006/relationships/audio" Target="../media/media36.mp3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39.mp3"/><Relationship Id="rId7" Type="http://schemas.openxmlformats.org/officeDocument/2006/relationships/image" Target="../media/image1.png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9.mp3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microsoft.com/office/2007/relationships/media" Target="../media/media4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6" Type="http://schemas.openxmlformats.org/officeDocument/2006/relationships/audio" Target="../media/media43.mp3"/><Relationship Id="rId5" Type="http://schemas.microsoft.com/office/2007/relationships/media" Target="../media/media43.mp3"/><Relationship Id="rId4" Type="http://schemas.openxmlformats.org/officeDocument/2006/relationships/audio" Target="../media/media42.mp3"/><Relationship Id="rId9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7.mp3"/><Relationship Id="rId3" Type="http://schemas.microsoft.com/office/2007/relationships/media" Target="../media/media45.mp3"/><Relationship Id="rId7" Type="http://schemas.microsoft.com/office/2007/relationships/media" Target="../media/media47.mp3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6" Type="http://schemas.openxmlformats.org/officeDocument/2006/relationships/audio" Target="../media/media46.mp3"/><Relationship Id="rId11" Type="http://schemas.openxmlformats.org/officeDocument/2006/relationships/image" Target="../media/image1.png"/><Relationship Id="rId5" Type="http://schemas.microsoft.com/office/2007/relationships/media" Target="../media/media46.mp3"/><Relationship Id="rId10" Type="http://schemas.openxmlformats.org/officeDocument/2006/relationships/notesSlide" Target="../notesSlides/notesSlide25.xml"/><Relationship Id="rId4" Type="http://schemas.openxmlformats.org/officeDocument/2006/relationships/audio" Target="../media/media45.mp3"/><Relationship Id="rId9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8.mp3"/><Relationship Id="rId1" Type="http://schemas.microsoft.com/office/2007/relationships/media" Target="../media/media48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9.mp3"/><Relationship Id="rId1" Type="http://schemas.microsoft.com/office/2007/relationships/media" Target="../media/media49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51.mp3"/><Relationship Id="rId7" Type="http://schemas.openxmlformats.org/officeDocument/2006/relationships/image" Target="../media/image1.png"/><Relationship Id="rId2" Type="http://schemas.openxmlformats.org/officeDocument/2006/relationships/audio" Target="../media/media50.mp3"/><Relationship Id="rId1" Type="http://schemas.microsoft.com/office/2007/relationships/media" Target="../media/media50.mp3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1.mp3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microsoft.com/office/2007/relationships/media" Target="../media/media53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52.mp3"/><Relationship Id="rId1" Type="http://schemas.microsoft.com/office/2007/relationships/media" Target="../media/media52.mp3"/><Relationship Id="rId6" Type="http://schemas.openxmlformats.org/officeDocument/2006/relationships/audio" Target="../media/media54.mp3"/><Relationship Id="rId5" Type="http://schemas.microsoft.com/office/2007/relationships/media" Target="../media/media54.mp3"/><Relationship Id="rId4" Type="http://schemas.openxmlformats.org/officeDocument/2006/relationships/audio" Target="../media/media53.mp3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microsoft.com/office/2007/relationships/media" Target="../media/media56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55.mp3"/><Relationship Id="rId1" Type="http://schemas.microsoft.com/office/2007/relationships/media" Target="../media/media55.mp3"/><Relationship Id="rId6" Type="http://schemas.openxmlformats.org/officeDocument/2006/relationships/audio" Target="../media/media57.mp3"/><Relationship Id="rId5" Type="http://schemas.microsoft.com/office/2007/relationships/media" Target="../media/media57.mp3"/><Relationship Id="rId4" Type="http://schemas.openxmlformats.org/officeDocument/2006/relationships/audio" Target="../media/media56.mp3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6.mp3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6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491800" y="326400"/>
            <a:ext cx="11360700" cy="2493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Calibri"/>
                <a:ea typeface="Calibri"/>
                <a:cs typeface="Calibri"/>
                <a:sym typeface="Calibri"/>
              </a:rPr>
              <a:t>FX.25 KISS TNC</a:t>
            </a:r>
            <a:r>
              <a:rPr lang="en-US" sz="5300"/>
              <a:t> </a:t>
            </a:r>
            <a:r>
              <a:rPr lang="en-US" sz="4900">
                <a:latin typeface="Calibri"/>
                <a:ea typeface="Calibri"/>
                <a:cs typeface="Calibri"/>
                <a:sym typeface="Calibri"/>
              </a:rPr>
              <a:t>development</a:t>
            </a:r>
            <a:endParaRPr sz="4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and</a:t>
            </a:r>
            <a:endParaRPr sz="4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Proposed extensions to the standard</a:t>
            </a:r>
            <a:endParaRPr sz="4900"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415600" y="4769433"/>
            <a:ext cx="11360700" cy="105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Packet Radio Users’ Group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Sep.03, 2020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415600" y="3093033"/>
            <a:ext cx="11360700" cy="27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Kazuhisa Yokota, JN1DFF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Masaaki Yonezawa, JE1WAZ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</a:rPr>
              <a:t>Norito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Nemoto</a:t>
            </a:r>
            <a:r>
              <a:rPr lang="en-US" dirty="0">
                <a:solidFill>
                  <a:srgbClr val="000000"/>
                </a:solidFill>
              </a:rPr>
              <a:t>, JH1FBM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" name="A-1">
            <a:hlinkClick r:id="" action="ppaction://media"/>
            <a:extLst>
              <a:ext uri="{FF2B5EF4-FFF2-40B4-BE49-F238E27FC236}">
                <a16:creationId xmlns:a16="http://schemas.microsoft.com/office/drawing/2014/main" id="{0B144CBD-D9AE-462C-8683-8704D44C9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" y="5276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3" grpId="0" build="p"/>
      <p:bldP spid="9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3"/>
          <p:cNvSpPr txBox="1">
            <a:spLocks noGrp="1"/>
          </p:cNvSpPr>
          <p:nvPr>
            <p:ph type="title"/>
          </p:nvPr>
        </p:nvSpPr>
        <p:spPr>
          <a:xfrm>
            <a:off x="1052850" y="365125"/>
            <a:ext cx="997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Features of FX.25 KISS TNC</a:t>
            </a:r>
            <a:endParaRPr/>
          </a:p>
        </p:txBody>
      </p:sp>
      <p:sp>
        <p:nvSpPr>
          <p:cNvPr id="382" name="Google Shape;382;p23"/>
          <p:cNvSpPr txBox="1">
            <a:spLocks noGrp="1"/>
          </p:cNvSpPr>
          <p:nvPr>
            <p:ph type="body" idx="1"/>
          </p:nvPr>
        </p:nvSpPr>
        <p:spPr>
          <a:xfrm>
            <a:off x="1117600" y="1825625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Using TI TCM3105 Bell 202 modem chip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Implements software modem on next version</a:t>
            </a:r>
            <a:endParaRPr sz="259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Using ESP-WROOM-32 Wi-Fi module</a:t>
            </a:r>
            <a:endParaRPr sz="2960"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Dual core 32bit RISC CPU, clock 80-240MHz</a:t>
            </a:r>
            <a:endParaRPr sz="2590"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RAM 520kB, flash ROM 4MB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Host interface is USB serial and TCP/IP on Wi-Fi</a:t>
            </a:r>
            <a:endParaRPr sz="296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KISS mode only</a:t>
            </a:r>
            <a:endParaRPr sz="296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supports full FX.25 draft spec.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757"/>
              <a:buChar char="•"/>
            </a:pPr>
            <a:r>
              <a:rPr lang="en-US" sz="1757"/>
              <a:t>http://www.stensat.org/docs/FX-25_01_06.pdf</a:t>
            </a:r>
            <a:endParaRPr sz="1757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can receive AX.25 packet, too</a:t>
            </a:r>
            <a:endParaRPr sz="2960"/>
          </a:p>
        </p:txBody>
      </p:sp>
      <p:pic>
        <p:nvPicPr>
          <p:cNvPr id="383" name="Google Shape;383;p23" descr="S:\FX25-TNC\MIXI\比較画像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0203" y="4149080"/>
            <a:ext cx="252028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7-3-new">
            <a:hlinkClick r:id="" action="ppaction://media"/>
            <a:extLst>
              <a:ext uri="{FF2B5EF4-FFF2-40B4-BE49-F238E27FC236}">
                <a16:creationId xmlns:a16="http://schemas.microsoft.com/office/drawing/2014/main" id="{E07A2EC2-6CF0-462F-BC03-F09B1F75EA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9" y="603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 txBox="1">
            <a:spLocks noGrp="1"/>
          </p:cNvSpPr>
          <p:nvPr>
            <p:ph type="title"/>
          </p:nvPr>
        </p:nvSpPr>
        <p:spPr>
          <a:xfrm>
            <a:off x="7112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FX.25 KISS TNC hardware</a:t>
            </a:r>
            <a:endParaRPr/>
          </a:p>
        </p:txBody>
      </p:sp>
      <p:sp>
        <p:nvSpPr>
          <p:cNvPr id="390" name="Google Shape;390;p24"/>
          <p:cNvSpPr/>
          <p:nvPr/>
        </p:nvSpPr>
        <p:spPr>
          <a:xfrm>
            <a:off x="2357173" y="1988840"/>
            <a:ext cx="1920300" cy="2520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TCM3105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4"/>
          <p:cNvSpPr/>
          <p:nvPr/>
        </p:nvSpPr>
        <p:spPr>
          <a:xfrm>
            <a:off x="6197600" y="1988840"/>
            <a:ext cx="1920300" cy="3600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Wi-Fi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2" name="Google Shape;392;p24"/>
          <p:cNvCxnSpPr/>
          <p:nvPr/>
        </p:nvCxnSpPr>
        <p:spPr>
          <a:xfrm>
            <a:off x="4277387" y="2708920"/>
            <a:ext cx="19203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393" name="Google Shape;393;p24"/>
          <p:cNvCxnSpPr/>
          <p:nvPr/>
        </p:nvCxnSpPr>
        <p:spPr>
          <a:xfrm rot="10800000">
            <a:off x="4277300" y="3429000"/>
            <a:ext cx="19203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394" name="Google Shape;394;p24"/>
          <p:cNvCxnSpPr/>
          <p:nvPr/>
        </p:nvCxnSpPr>
        <p:spPr>
          <a:xfrm>
            <a:off x="4277387" y="4149080"/>
            <a:ext cx="19203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395" name="Google Shape;395;p24"/>
          <p:cNvSpPr txBox="1"/>
          <p:nvPr/>
        </p:nvSpPr>
        <p:spPr>
          <a:xfrm>
            <a:off x="3509301" y="2492896"/>
            <a:ext cx="76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RXD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4"/>
          <p:cNvSpPr txBox="1"/>
          <p:nvPr/>
        </p:nvSpPr>
        <p:spPr>
          <a:xfrm>
            <a:off x="3509301" y="3933056"/>
            <a:ext cx="74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4"/>
          <p:cNvSpPr txBox="1"/>
          <p:nvPr/>
        </p:nvSpPr>
        <p:spPr>
          <a:xfrm>
            <a:off x="3509301" y="3212976"/>
            <a:ext cx="74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8" name="Google Shape;398;p24"/>
          <p:cNvCxnSpPr/>
          <p:nvPr/>
        </p:nvCxnSpPr>
        <p:spPr>
          <a:xfrm rot="10800000">
            <a:off x="1205173" y="3429000"/>
            <a:ext cx="1152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399" name="Google Shape;399;p24"/>
          <p:cNvSpPr txBox="1"/>
          <p:nvPr/>
        </p:nvSpPr>
        <p:spPr>
          <a:xfrm rot="5400000">
            <a:off x="-1088164" y="3325350"/>
            <a:ext cx="3600300" cy="927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4"/>
          <p:cNvSpPr txBox="1"/>
          <p:nvPr/>
        </p:nvSpPr>
        <p:spPr>
          <a:xfrm>
            <a:off x="2357173" y="3212976"/>
            <a:ext cx="73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1" name="Google Shape;401;p24"/>
          <p:cNvCxnSpPr/>
          <p:nvPr/>
        </p:nvCxnSpPr>
        <p:spPr>
          <a:xfrm>
            <a:off x="1205045" y="2708920"/>
            <a:ext cx="1152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402" name="Google Shape;402;p24"/>
          <p:cNvSpPr txBox="1"/>
          <p:nvPr/>
        </p:nvSpPr>
        <p:spPr>
          <a:xfrm>
            <a:off x="2357173" y="2492896"/>
            <a:ext cx="75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RXA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3" name="Google Shape;403;p24"/>
          <p:cNvCxnSpPr/>
          <p:nvPr/>
        </p:nvCxnSpPr>
        <p:spPr>
          <a:xfrm rot="10800000">
            <a:off x="1205120" y="4869160"/>
            <a:ext cx="672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404" name="Google Shape;404;p24"/>
          <p:cNvCxnSpPr/>
          <p:nvPr/>
        </p:nvCxnSpPr>
        <p:spPr>
          <a:xfrm rot="10800000">
            <a:off x="5237600" y="4869160"/>
            <a:ext cx="960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5" name="Google Shape;405;p24"/>
          <p:cNvCxnSpPr/>
          <p:nvPr/>
        </p:nvCxnSpPr>
        <p:spPr>
          <a:xfrm rot="10800000">
            <a:off x="1877193" y="4869160"/>
            <a:ext cx="33603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6" name="Google Shape;406;p24"/>
          <p:cNvSpPr txBox="1"/>
          <p:nvPr/>
        </p:nvSpPr>
        <p:spPr>
          <a:xfrm>
            <a:off x="532971" y="4653136"/>
            <a:ext cx="70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4"/>
          <p:cNvSpPr txBox="1"/>
          <p:nvPr/>
        </p:nvSpPr>
        <p:spPr>
          <a:xfrm>
            <a:off x="628981" y="2492896"/>
            <a:ext cx="54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4"/>
          <p:cNvSpPr txBox="1"/>
          <p:nvPr/>
        </p:nvSpPr>
        <p:spPr>
          <a:xfrm>
            <a:off x="436960" y="3212976"/>
            <a:ext cx="75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4"/>
          <p:cNvSpPr txBox="1"/>
          <p:nvPr/>
        </p:nvSpPr>
        <p:spPr>
          <a:xfrm>
            <a:off x="6197600" y="4725144"/>
            <a:ext cx="87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GPIO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4"/>
          <p:cNvSpPr txBox="1"/>
          <p:nvPr/>
        </p:nvSpPr>
        <p:spPr>
          <a:xfrm>
            <a:off x="6197600" y="2492896"/>
            <a:ext cx="87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GPIO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4"/>
          <p:cNvSpPr txBox="1"/>
          <p:nvPr/>
        </p:nvSpPr>
        <p:spPr>
          <a:xfrm>
            <a:off x="6197600" y="3284984"/>
            <a:ext cx="87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GPIO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4"/>
          <p:cNvSpPr txBox="1"/>
          <p:nvPr/>
        </p:nvSpPr>
        <p:spPr>
          <a:xfrm>
            <a:off x="6197600" y="4005064"/>
            <a:ext cx="87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GPIO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4"/>
          <p:cNvSpPr txBox="1"/>
          <p:nvPr/>
        </p:nvSpPr>
        <p:spPr>
          <a:xfrm>
            <a:off x="11190154" y="1988840"/>
            <a:ext cx="738900" cy="3600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4" name="Google Shape;414;p24"/>
          <p:cNvCxnSpPr/>
          <p:nvPr/>
        </p:nvCxnSpPr>
        <p:spPr>
          <a:xfrm>
            <a:off x="10038027" y="2708920"/>
            <a:ext cx="1152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415" name="Google Shape;415;p24"/>
          <p:cNvCxnSpPr/>
          <p:nvPr/>
        </p:nvCxnSpPr>
        <p:spPr>
          <a:xfrm rot="10800000">
            <a:off x="10038154" y="3429000"/>
            <a:ext cx="1152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416" name="Google Shape;416;p24"/>
          <p:cNvSpPr txBox="1"/>
          <p:nvPr/>
        </p:nvSpPr>
        <p:spPr>
          <a:xfrm>
            <a:off x="10230048" y="2348880"/>
            <a:ext cx="75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4"/>
          <p:cNvSpPr txBox="1"/>
          <p:nvPr/>
        </p:nvSpPr>
        <p:spPr>
          <a:xfrm>
            <a:off x="7541749" y="2492896"/>
            <a:ext cx="555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4"/>
          <p:cNvSpPr txBox="1"/>
          <p:nvPr/>
        </p:nvSpPr>
        <p:spPr>
          <a:xfrm>
            <a:off x="7541749" y="3212976"/>
            <a:ext cx="57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4"/>
          <p:cNvSpPr/>
          <p:nvPr/>
        </p:nvSpPr>
        <p:spPr>
          <a:xfrm>
            <a:off x="9077920" y="1988840"/>
            <a:ext cx="960000" cy="2160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0" name="Google Shape;420;p24"/>
          <p:cNvCxnSpPr/>
          <p:nvPr/>
        </p:nvCxnSpPr>
        <p:spPr>
          <a:xfrm rot="10800000">
            <a:off x="8117920" y="3429000"/>
            <a:ext cx="960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421" name="Google Shape;421;p24"/>
          <p:cNvCxnSpPr/>
          <p:nvPr/>
        </p:nvCxnSpPr>
        <p:spPr>
          <a:xfrm>
            <a:off x="8117814" y="2708920"/>
            <a:ext cx="960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422" name="Google Shape;422;p24"/>
          <p:cNvSpPr txBox="1"/>
          <p:nvPr/>
        </p:nvSpPr>
        <p:spPr>
          <a:xfrm>
            <a:off x="1109035" y="2353072"/>
            <a:ext cx="124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Bell 202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4"/>
          <p:cNvSpPr txBox="1"/>
          <p:nvPr/>
        </p:nvSpPr>
        <p:spPr>
          <a:xfrm>
            <a:off x="4373397" y="2348880"/>
            <a:ext cx="153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Pulse(TTL)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4"/>
          <p:cNvSpPr txBox="1"/>
          <p:nvPr/>
        </p:nvSpPr>
        <p:spPr>
          <a:xfrm>
            <a:off x="8021803" y="2708920"/>
            <a:ext cx="926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UART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(TTL)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4"/>
          <p:cNvSpPr/>
          <p:nvPr/>
        </p:nvSpPr>
        <p:spPr>
          <a:xfrm>
            <a:off x="2261163" y="1556792"/>
            <a:ext cx="8064900" cy="4752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FX.25 KISS TNC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4"/>
          <p:cNvSpPr txBox="1"/>
          <p:nvPr/>
        </p:nvSpPr>
        <p:spPr>
          <a:xfrm>
            <a:off x="171467" y="3670175"/>
            <a:ext cx="112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6-note">
            <a:hlinkClick r:id="" action="ppaction://media"/>
            <a:extLst>
              <a:ext uri="{FF2B5EF4-FFF2-40B4-BE49-F238E27FC236}">
                <a16:creationId xmlns:a16="http://schemas.microsoft.com/office/drawing/2014/main" id="{0A4CABA6-3F45-447F-BAD6-A34486A223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160" y="1343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5"/>
          <p:cNvSpPr txBox="1">
            <a:spLocks noGrp="1"/>
          </p:cNvSpPr>
          <p:nvPr>
            <p:ph type="title"/>
          </p:nvPr>
        </p:nvSpPr>
        <p:spPr>
          <a:xfrm>
            <a:off x="635350" y="365125"/>
            <a:ext cx="11226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Structure of TNC software</a:t>
            </a:r>
            <a:endParaRPr/>
          </a:p>
        </p:txBody>
      </p:sp>
      <p:sp>
        <p:nvSpPr>
          <p:cNvPr id="433" name="Google Shape;433;p25"/>
          <p:cNvSpPr txBox="1">
            <a:spLocks noGrp="1"/>
          </p:cNvSpPr>
          <p:nvPr>
            <p:ph type="body" idx="1"/>
          </p:nvPr>
        </p:nvSpPr>
        <p:spPr>
          <a:xfrm>
            <a:off x="1117600" y="1825625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Implemented by C language</a:t>
            </a:r>
            <a:endParaRPr sz="296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Running on FreeRTOS</a:t>
            </a:r>
            <a:endParaRPr sz="296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Each functions implemented as tasks of OS</a:t>
            </a:r>
            <a:endParaRPr sz="296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Using queues inter task communication</a:t>
            </a:r>
            <a:endParaRPr sz="296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Using interrupt to read RXD signal of modem</a:t>
            </a:r>
            <a:endParaRPr sz="296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Using infra red I/F to send the data to modem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Implements software modem on next version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The TNC software is available on GitHub</a:t>
            </a:r>
            <a:endParaRPr sz="2590"/>
          </a:p>
          <a:p>
            <a:pPr marL="1143000" lvl="2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https://github.com/amedes/fx25-kiss-tnc </a:t>
            </a:r>
            <a:endParaRPr sz="2220"/>
          </a:p>
        </p:txBody>
      </p:sp>
      <p:pic>
        <p:nvPicPr>
          <p:cNvPr id="2" name="P7-note">
            <a:hlinkClick r:id="" action="ppaction://media"/>
            <a:extLst>
              <a:ext uri="{FF2B5EF4-FFF2-40B4-BE49-F238E27FC236}">
                <a16:creationId xmlns:a16="http://schemas.microsoft.com/office/drawing/2014/main" id="{29115BDC-E0CE-4624-9A2D-D3B0F122C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82" y="603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9"/>
          <p:cNvSpPr txBox="1">
            <a:spLocks noGrp="1"/>
          </p:cNvSpPr>
          <p:nvPr>
            <p:ph type="title"/>
          </p:nvPr>
        </p:nvSpPr>
        <p:spPr>
          <a:xfrm>
            <a:off x="415600" y="822000"/>
            <a:ext cx="113607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6000"/>
              <a:t>Proposed extensions to the </a:t>
            </a:r>
            <a:endParaRPr sz="6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6000"/>
              <a:t>Fx.25 standard</a:t>
            </a:r>
            <a:endParaRPr sz="6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5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  <p:pic>
        <p:nvPicPr>
          <p:cNvPr id="2" name="FX25_p13-1">
            <a:hlinkClick r:id="" action="ppaction://media"/>
            <a:extLst>
              <a:ext uri="{FF2B5EF4-FFF2-40B4-BE49-F238E27FC236}">
                <a16:creationId xmlns:a16="http://schemas.microsoft.com/office/drawing/2014/main" id="{90CD0B93-BEC1-4B7D-A09E-067EF53B4A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00" y="113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Add a function to FX.25 draft.</a:t>
            </a:r>
            <a:endParaRPr/>
          </a:p>
        </p:txBody>
      </p:sp>
      <p:sp>
        <p:nvSpPr>
          <p:cNvPr id="526" name="Google Shape;526;p40"/>
          <p:cNvSpPr txBox="1">
            <a:spLocks noGrp="1"/>
          </p:cNvSpPr>
          <p:nvPr>
            <p:ph type="body" idx="1"/>
          </p:nvPr>
        </p:nvSpPr>
        <p:spPr>
          <a:xfrm>
            <a:off x="838200" y="1501160"/>
            <a:ext cx="10754032" cy="482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/>
              <a:t>One large FX.25 frame by combining multiple blocks.</a:t>
            </a:r>
            <a:endParaRPr sz="32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/>
              <a:t>Long packet can be sent in a single frame of FX.25 without splitting it up.</a:t>
            </a:r>
            <a:endParaRPr sz="32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/>
              <a:t>Any higher level protocols can use the FEC with relative ease.</a:t>
            </a:r>
            <a:endParaRPr sz="32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/>
              <a:t>More resistant to further burst errors.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/>
              <a:t>Compatibility with the existing AX.25 facilities is maintained.</a:t>
            </a:r>
            <a:endParaRPr sz="3200"/>
          </a:p>
        </p:txBody>
      </p:sp>
      <p:pic>
        <p:nvPicPr>
          <p:cNvPr id="2" name="FX25_p14-1">
            <a:hlinkClick r:id="" action="ppaction://media"/>
            <a:extLst>
              <a:ext uri="{FF2B5EF4-FFF2-40B4-BE49-F238E27FC236}">
                <a16:creationId xmlns:a16="http://schemas.microsoft.com/office/drawing/2014/main" id="{9CA54722-7313-463D-8FB1-04768A20B7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161" y="66368"/>
            <a:ext cx="609600" cy="609600"/>
          </a:xfrm>
          <a:prstGeom prst="rect">
            <a:avLst/>
          </a:prstGeom>
        </p:spPr>
      </p:pic>
      <p:pic>
        <p:nvPicPr>
          <p:cNvPr id="3" name="FX25_p14-2">
            <a:hlinkClick r:id="" action="ppaction://media"/>
            <a:extLst>
              <a:ext uri="{FF2B5EF4-FFF2-40B4-BE49-F238E27FC236}">
                <a16:creationId xmlns:a16="http://schemas.microsoft.com/office/drawing/2014/main" id="{1F750A2E-71E7-4FEC-AA86-40FEB209CD2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161" y="723106"/>
            <a:ext cx="609600" cy="609600"/>
          </a:xfrm>
          <a:prstGeom prst="rect">
            <a:avLst/>
          </a:prstGeom>
        </p:spPr>
      </p:pic>
      <p:pic>
        <p:nvPicPr>
          <p:cNvPr id="4" name="FX25_p14-3">
            <a:hlinkClick r:id="" action="ppaction://media"/>
            <a:extLst>
              <a:ext uri="{FF2B5EF4-FFF2-40B4-BE49-F238E27FC236}">
                <a16:creationId xmlns:a16="http://schemas.microsoft.com/office/drawing/2014/main" id="{639BBB46-60F9-4B17-9ABE-99F5C2D1075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161" y="1456916"/>
            <a:ext cx="609600" cy="609600"/>
          </a:xfrm>
          <a:prstGeom prst="rect">
            <a:avLst/>
          </a:prstGeom>
        </p:spPr>
      </p:pic>
      <p:pic>
        <p:nvPicPr>
          <p:cNvPr id="5" name="FX25_p14-4">
            <a:hlinkClick r:id="" action="ppaction://media"/>
            <a:extLst>
              <a:ext uri="{FF2B5EF4-FFF2-40B4-BE49-F238E27FC236}">
                <a16:creationId xmlns:a16="http://schemas.microsoft.com/office/drawing/2014/main" id="{31631E64-5357-4ED5-8380-2A546B0CD2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161" y="2147632"/>
            <a:ext cx="609600" cy="609600"/>
          </a:xfrm>
          <a:prstGeom prst="rect">
            <a:avLst/>
          </a:prstGeom>
        </p:spPr>
      </p:pic>
      <p:pic>
        <p:nvPicPr>
          <p:cNvPr id="6" name="FX25_p14-5">
            <a:hlinkClick r:id="" action="ppaction://media"/>
            <a:extLst>
              <a:ext uri="{FF2B5EF4-FFF2-40B4-BE49-F238E27FC236}">
                <a16:creationId xmlns:a16="http://schemas.microsoft.com/office/drawing/2014/main" id="{FC7DC4A4-A013-4B83-B803-2739472E3F7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161" y="278672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3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1"/>
          <p:cNvSpPr/>
          <p:nvPr/>
        </p:nvSpPr>
        <p:spPr>
          <a:xfrm>
            <a:off x="1253613" y="2992566"/>
            <a:ext cx="1362461" cy="100965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Correlation Tag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1"/>
          <p:cNvSpPr/>
          <p:nvPr/>
        </p:nvSpPr>
        <p:spPr>
          <a:xfrm>
            <a:off x="2616074" y="2604184"/>
            <a:ext cx="2427874" cy="1731842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Message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41"/>
          <p:cNvSpPr/>
          <p:nvPr/>
        </p:nvSpPr>
        <p:spPr>
          <a:xfrm>
            <a:off x="5043948" y="2604184"/>
            <a:ext cx="1095375" cy="1731842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Parity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4" name="Google Shape;534;p41"/>
          <p:cNvCxnSpPr/>
          <p:nvPr/>
        </p:nvCxnSpPr>
        <p:spPr>
          <a:xfrm rot="10800000" flipH="1">
            <a:off x="2616074" y="2241195"/>
            <a:ext cx="3523249" cy="19052"/>
          </a:xfrm>
          <a:prstGeom prst="straightConnector1">
            <a:avLst/>
          </a:prstGeom>
          <a:noFill/>
          <a:ln w="47625" cap="flat" cmpd="sng">
            <a:solidFill>
              <a:schemeClr val="dk1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sp>
        <p:nvSpPr>
          <p:cNvPr id="535" name="Google Shape;535;p41"/>
          <p:cNvSpPr txBox="1"/>
          <p:nvPr/>
        </p:nvSpPr>
        <p:spPr>
          <a:xfrm>
            <a:off x="3358983" y="1871863"/>
            <a:ext cx="2509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RS block (255bytes)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1"/>
          <p:cNvSpPr txBox="1"/>
          <p:nvPr/>
        </p:nvSpPr>
        <p:spPr>
          <a:xfrm>
            <a:off x="2616074" y="4600679"/>
            <a:ext cx="43309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to fix N bytes error in a block,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message size will be up to 255-2N bytes.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41"/>
          <p:cNvSpPr txBox="1"/>
          <p:nvPr/>
        </p:nvSpPr>
        <p:spPr>
          <a:xfrm>
            <a:off x="2471025" y="626700"/>
            <a:ext cx="7681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structure of FX.25 drafts:</a:t>
            </a:r>
            <a:endParaRPr sz="3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41"/>
          <p:cNvSpPr/>
          <p:nvPr/>
        </p:nvSpPr>
        <p:spPr>
          <a:xfrm>
            <a:off x="6139322" y="2965280"/>
            <a:ext cx="1246415" cy="100965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Correlation Tag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1"/>
          <p:cNvSpPr/>
          <p:nvPr/>
        </p:nvSpPr>
        <p:spPr>
          <a:xfrm>
            <a:off x="7385738" y="2604184"/>
            <a:ext cx="2427874" cy="1731842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Message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41"/>
          <p:cNvSpPr/>
          <p:nvPr/>
        </p:nvSpPr>
        <p:spPr>
          <a:xfrm>
            <a:off x="9813612" y="2604184"/>
            <a:ext cx="1095375" cy="1731842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Parity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1" name="Google Shape;541;p41"/>
          <p:cNvCxnSpPr/>
          <p:nvPr/>
        </p:nvCxnSpPr>
        <p:spPr>
          <a:xfrm rot="10800000" flipH="1">
            <a:off x="7385738" y="2241195"/>
            <a:ext cx="3523249" cy="19052"/>
          </a:xfrm>
          <a:prstGeom prst="straightConnector1">
            <a:avLst/>
          </a:prstGeom>
          <a:noFill/>
          <a:ln w="47625" cap="flat" cmpd="sng">
            <a:solidFill>
              <a:schemeClr val="dk1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sp>
        <p:nvSpPr>
          <p:cNvPr id="542" name="Google Shape;542;p41"/>
          <p:cNvSpPr txBox="1"/>
          <p:nvPr/>
        </p:nvSpPr>
        <p:spPr>
          <a:xfrm>
            <a:off x="8128647" y="1871863"/>
            <a:ext cx="2509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RS block (255bytes)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FX25_p15-1">
            <a:hlinkClick r:id="" action="ppaction://media"/>
            <a:extLst>
              <a:ext uri="{FF2B5EF4-FFF2-40B4-BE49-F238E27FC236}">
                <a16:creationId xmlns:a16="http://schemas.microsoft.com/office/drawing/2014/main" id="{A04110B9-0649-4EFB-84EA-E56AF1B0D7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582" y="267654"/>
            <a:ext cx="609600" cy="609600"/>
          </a:xfrm>
          <a:prstGeom prst="rect">
            <a:avLst/>
          </a:prstGeom>
        </p:spPr>
      </p:pic>
      <p:pic>
        <p:nvPicPr>
          <p:cNvPr id="3" name="FX25_p15-2">
            <a:hlinkClick r:id="" action="ppaction://media"/>
            <a:extLst>
              <a:ext uri="{FF2B5EF4-FFF2-40B4-BE49-F238E27FC236}">
                <a16:creationId xmlns:a16="http://schemas.microsoft.com/office/drawing/2014/main" id="{57FEF377-5967-4F22-B3E3-A73B1EEB74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582" y="88473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2"/>
          <p:cNvSpPr/>
          <p:nvPr/>
        </p:nvSpPr>
        <p:spPr>
          <a:xfrm>
            <a:off x="4853255" y="4709983"/>
            <a:ext cx="1824037" cy="100965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Correlation Tag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2"/>
          <p:cNvSpPr/>
          <p:nvPr/>
        </p:nvSpPr>
        <p:spPr>
          <a:xfrm>
            <a:off x="6677292" y="4709983"/>
            <a:ext cx="2900362" cy="100965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RS Message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2"/>
          <p:cNvSpPr/>
          <p:nvPr/>
        </p:nvSpPr>
        <p:spPr>
          <a:xfrm>
            <a:off x="9577654" y="4709983"/>
            <a:ext cx="1095375" cy="100965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RS Parity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1" name="Google Shape;551;p42"/>
          <p:cNvCxnSpPr/>
          <p:nvPr/>
        </p:nvCxnSpPr>
        <p:spPr>
          <a:xfrm rot="10800000" flipH="1">
            <a:off x="6677292" y="5907668"/>
            <a:ext cx="2900362" cy="17469"/>
          </a:xfrm>
          <a:prstGeom prst="straightConnector1">
            <a:avLst/>
          </a:prstGeom>
          <a:noFill/>
          <a:ln w="47625" cap="flat" cmpd="sng">
            <a:solidFill>
              <a:schemeClr val="dk1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52" name="Google Shape;552;p42"/>
          <p:cNvSpPr txBox="1"/>
          <p:nvPr/>
        </p:nvSpPr>
        <p:spPr>
          <a:xfrm>
            <a:off x="6793943" y="6034499"/>
            <a:ext cx="27837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RS Message (255-2N bytes) </a:t>
            </a:r>
            <a:endParaRPr/>
          </a:p>
        </p:txBody>
      </p:sp>
      <p:sp>
        <p:nvSpPr>
          <p:cNvPr id="553" name="Google Shape;553;p42"/>
          <p:cNvSpPr/>
          <p:nvPr/>
        </p:nvSpPr>
        <p:spPr>
          <a:xfrm>
            <a:off x="3316172" y="1310930"/>
            <a:ext cx="592204" cy="660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Flag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2"/>
          <p:cNvSpPr/>
          <p:nvPr/>
        </p:nvSpPr>
        <p:spPr>
          <a:xfrm>
            <a:off x="3908376" y="1310930"/>
            <a:ext cx="1482727" cy="660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42"/>
          <p:cNvSpPr/>
          <p:nvPr/>
        </p:nvSpPr>
        <p:spPr>
          <a:xfrm>
            <a:off x="5391103" y="1310930"/>
            <a:ext cx="939799" cy="660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/PID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42"/>
          <p:cNvSpPr txBox="1"/>
          <p:nvPr/>
        </p:nvSpPr>
        <p:spPr>
          <a:xfrm>
            <a:off x="859524" y="1406007"/>
            <a:ext cx="24336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AX.25 packet frame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42"/>
          <p:cNvSpPr/>
          <p:nvPr/>
        </p:nvSpPr>
        <p:spPr>
          <a:xfrm>
            <a:off x="6330902" y="1310930"/>
            <a:ext cx="2149474" cy="660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42"/>
          <p:cNvSpPr/>
          <p:nvPr/>
        </p:nvSpPr>
        <p:spPr>
          <a:xfrm>
            <a:off x="8480375" y="1310930"/>
            <a:ext cx="939799" cy="660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FCS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42"/>
          <p:cNvSpPr/>
          <p:nvPr/>
        </p:nvSpPr>
        <p:spPr>
          <a:xfrm>
            <a:off x="9420175" y="1310930"/>
            <a:ext cx="584199" cy="660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Flag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0" name="Google Shape;560;p42"/>
          <p:cNvCxnSpPr/>
          <p:nvPr/>
        </p:nvCxnSpPr>
        <p:spPr>
          <a:xfrm rot="10800000" flipH="1">
            <a:off x="3908376" y="2201676"/>
            <a:ext cx="5511798" cy="25400"/>
          </a:xfrm>
          <a:prstGeom prst="straightConnector1">
            <a:avLst/>
          </a:prstGeom>
          <a:noFill/>
          <a:ln w="47625" cap="flat" cmpd="sng">
            <a:solidFill>
              <a:schemeClr val="dk1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61" name="Google Shape;561;p42"/>
          <p:cNvSpPr txBox="1"/>
          <p:nvPr/>
        </p:nvSpPr>
        <p:spPr>
          <a:xfrm>
            <a:off x="5658678" y="2240429"/>
            <a:ext cx="17842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Bit stuffing range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2" name="Google Shape;562;p42"/>
          <p:cNvCxnSpPr/>
          <p:nvPr/>
        </p:nvCxnSpPr>
        <p:spPr>
          <a:xfrm rot="10800000" flipH="1">
            <a:off x="6316431" y="1066279"/>
            <a:ext cx="2134606" cy="10254"/>
          </a:xfrm>
          <a:prstGeom prst="straightConnector1">
            <a:avLst/>
          </a:prstGeom>
          <a:noFill/>
          <a:ln w="47625" cap="flat" cmpd="sng">
            <a:solidFill>
              <a:schemeClr val="dk1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63" name="Google Shape;563;p42"/>
          <p:cNvSpPr txBox="1"/>
          <p:nvPr/>
        </p:nvSpPr>
        <p:spPr>
          <a:xfrm>
            <a:off x="8518913" y="641759"/>
            <a:ext cx="8602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bytes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4" name="Google Shape;564;p42"/>
          <p:cNvCxnSpPr/>
          <p:nvPr/>
        </p:nvCxnSpPr>
        <p:spPr>
          <a:xfrm rot="10800000" flipH="1">
            <a:off x="3908376" y="1076533"/>
            <a:ext cx="2422526" cy="12271"/>
          </a:xfrm>
          <a:prstGeom prst="straightConnector1">
            <a:avLst/>
          </a:prstGeom>
          <a:noFill/>
          <a:ln w="47625" cap="flat" cmpd="sng">
            <a:solidFill>
              <a:schemeClr val="dk1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65" name="Google Shape;565;p42"/>
          <p:cNvSpPr txBox="1"/>
          <p:nvPr/>
        </p:nvSpPr>
        <p:spPr>
          <a:xfrm>
            <a:off x="4301157" y="668964"/>
            <a:ext cx="15488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 to 17 bytes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42"/>
          <p:cNvSpPr/>
          <p:nvPr/>
        </p:nvSpPr>
        <p:spPr>
          <a:xfrm>
            <a:off x="3040973" y="3044059"/>
            <a:ext cx="592204" cy="660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Flag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42"/>
          <p:cNvSpPr/>
          <p:nvPr/>
        </p:nvSpPr>
        <p:spPr>
          <a:xfrm>
            <a:off x="3633178" y="2933490"/>
            <a:ext cx="1914246" cy="852012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42"/>
          <p:cNvSpPr/>
          <p:nvPr/>
        </p:nvSpPr>
        <p:spPr>
          <a:xfrm>
            <a:off x="5547423" y="2933490"/>
            <a:ext cx="957431" cy="852012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/PID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42"/>
          <p:cNvSpPr/>
          <p:nvPr/>
        </p:nvSpPr>
        <p:spPr>
          <a:xfrm>
            <a:off x="6504854" y="2933490"/>
            <a:ext cx="2915320" cy="852012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42"/>
          <p:cNvSpPr/>
          <p:nvPr/>
        </p:nvSpPr>
        <p:spPr>
          <a:xfrm>
            <a:off x="9420175" y="2933490"/>
            <a:ext cx="1089061" cy="852012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FCS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42"/>
          <p:cNvSpPr/>
          <p:nvPr/>
        </p:nvSpPr>
        <p:spPr>
          <a:xfrm>
            <a:off x="10509237" y="3044059"/>
            <a:ext cx="584199" cy="660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Flag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2" name="Google Shape;572;p42"/>
          <p:cNvCxnSpPr/>
          <p:nvPr/>
        </p:nvCxnSpPr>
        <p:spPr>
          <a:xfrm flipH="1">
            <a:off x="3633177" y="1971330"/>
            <a:ext cx="275200" cy="96216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3" name="Google Shape;573;p42"/>
          <p:cNvCxnSpPr/>
          <p:nvPr/>
        </p:nvCxnSpPr>
        <p:spPr>
          <a:xfrm>
            <a:off x="9420174" y="1971330"/>
            <a:ext cx="1089062" cy="96216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4" name="Google Shape;574;p42"/>
          <p:cNvCxnSpPr/>
          <p:nvPr/>
        </p:nvCxnSpPr>
        <p:spPr>
          <a:xfrm>
            <a:off x="3050173" y="3688311"/>
            <a:ext cx="3614102" cy="1021672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5" name="Google Shape;575;p42"/>
          <p:cNvCxnSpPr/>
          <p:nvPr/>
        </p:nvCxnSpPr>
        <p:spPr>
          <a:xfrm flipH="1">
            <a:off x="9564638" y="3704459"/>
            <a:ext cx="1528798" cy="1005524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6" name="Google Shape;576;p42"/>
          <p:cNvSpPr txBox="1"/>
          <p:nvPr/>
        </p:nvSpPr>
        <p:spPr>
          <a:xfrm>
            <a:off x="531660" y="2815767"/>
            <a:ext cx="256192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 bit pattern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transmitting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AX.25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7" name="Google Shape;577;p42"/>
          <p:cNvCxnSpPr/>
          <p:nvPr/>
        </p:nvCxnSpPr>
        <p:spPr>
          <a:xfrm>
            <a:off x="8424473" y="1066279"/>
            <a:ext cx="995701" cy="0"/>
          </a:xfrm>
          <a:prstGeom prst="straightConnector1">
            <a:avLst/>
          </a:prstGeom>
          <a:noFill/>
          <a:ln w="47625" cap="flat" cmpd="sng">
            <a:solidFill>
              <a:schemeClr val="dk1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78" name="Google Shape;578;p42"/>
          <p:cNvSpPr txBox="1"/>
          <p:nvPr/>
        </p:nvSpPr>
        <p:spPr>
          <a:xfrm>
            <a:off x="6609931" y="673294"/>
            <a:ext cx="16659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 to 256 bytes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42"/>
          <p:cNvSpPr txBox="1"/>
          <p:nvPr/>
        </p:nvSpPr>
        <p:spPr>
          <a:xfrm>
            <a:off x="5658678" y="3934822"/>
            <a:ext cx="17733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 to 332 bytes?</a:t>
            </a:r>
            <a:endParaRPr/>
          </a:p>
        </p:txBody>
      </p:sp>
      <p:sp>
        <p:nvSpPr>
          <p:cNvPr id="580" name="Google Shape;580;p42"/>
          <p:cNvSpPr txBox="1"/>
          <p:nvPr/>
        </p:nvSpPr>
        <p:spPr>
          <a:xfrm flipH="1">
            <a:off x="4853255" y="4251563"/>
            <a:ext cx="59425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Umm. I cannot stuff to The Packet.</a:t>
            </a: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1" name="Google Shape;581;p42"/>
          <p:cNvCxnSpPr/>
          <p:nvPr/>
        </p:nvCxnSpPr>
        <p:spPr>
          <a:xfrm rot="10800000" flipH="1">
            <a:off x="3007115" y="3943140"/>
            <a:ext cx="8086321" cy="25400"/>
          </a:xfrm>
          <a:prstGeom prst="straightConnector1">
            <a:avLst/>
          </a:prstGeom>
          <a:noFill/>
          <a:ln w="47625" cap="flat" cmpd="sng">
            <a:solidFill>
              <a:schemeClr val="dk1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82" name="Google Shape;582;p42"/>
          <p:cNvSpPr txBox="1"/>
          <p:nvPr/>
        </p:nvSpPr>
        <p:spPr>
          <a:xfrm>
            <a:off x="2193448" y="5083617"/>
            <a:ext cx="24192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FX.25 packet frame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FX25_p16-1">
            <a:hlinkClick r:id="" action="ppaction://media"/>
            <a:extLst>
              <a:ext uri="{FF2B5EF4-FFF2-40B4-BE49-F238E27FC236}">
                <a16:creationId xmlns:a16="http://schemas.microsoft.com/office/drawing/2014/main" id="{39854C90-6F55-4702-8E41-27F018AA76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386" y="132887"/>
            <a:ext cx="609600" cy="609600"/>
          </a:xfrm>
          <a:prstGeom prst="rect">
            <a:avLst/>
          </a:prstGeom>
        </p:spPr>
      </p:pic>
      <p:pic>
        <p:nvPicPr>
          <p:cNvPr id="3" name="FX25_p16-2">
            <a:hlinkClick r:id="" action="ppaction://media"/>
            <a:extLst>
              <a:ext uri="{FF2B5EF4-FFF2-40B4-BE49-F238E27FC236}">
                <a16:creationId xmlns:a16="http://schemas.microsoft.com/office/drawing/2014/main" id="{98EC8CA8-C9D1-49D8-AA61-82F6182D5D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386" y="854196"/>
            <a:ext cx="609600" cy="609600"/>
          </a:xfrm>
          <a:prstGeom prst="rect">
            <a:avLst/>
          </a:prstGeom>
        </p:spPr>
      </p:pic>
      <p:pic>
        <p:nvPicPr>
          <p:cNvPr id="4" name="FX25_p16-3">
            <a:hlinkClick r:id="" action="ppaction://media"/>
            <a:extLst>
              <a:ext uri="{FF2B5EF4-FFF2-40B4-BE49-F238E27FC236}">
                <a16:creationId xmlns:a16="http://schemas.microsoft.com/office/drawing/2014/main" id="{25CD1C62-2E92-4F40-B194-7193501E6CC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386" y="15635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3"/>
          <p:cNvSpPr/>
          <p:nvPr/>
        </p:nvSpPr>
        <p:spPr>
          <a:xfrm>
            <a:off x="2727602" y="3421739"/>
            <a:ext cx="592204" cy="660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43"/>
          <p:cNvSpPr/>
          <p:nvPr/>
        </p:nvSpPr>
        <p:spPr>
          <a:xfrm>
            <a:off x="3319806" y="3421739"/>
            <a:ext cx="1482727" cy="660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43"/>
          <p:cNvSpPr/>
          <p:nvPr/>
        </p:nvSpPr>
        <p:spPr>
          <a:xfrm>
            <a:off x="4802533" y="3421739"/>
            <a:ext cx="939799" cy="660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/PID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43"/>
          <p:cNvSpPr/>
          <p:nvPr/>
        </p:nvSpPr>
        <p:spPr>
          <a:xfrm>
            <a:off x="5742332" y="3421739"/>
            <a:ext cx="2149474" cy="660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43"/>
          <p:cNvSpPr/>
          <p:nvPr/>
        </p:nvSpPr>
        <p:spPr>
          <a:xfrm>
            <a:off x="7891805" y="3421739"/>
            <a:ext cx="939799" cy="660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43"/>
          <p:cNvSpPr/>
          <p:nvPr/>
        </p:nvSpPr>
        <p:spPr>
          <a:xfrm>
            <a:off x="8831605" y="3421739"/>
            <a:ext cx="584199" cy="660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43"/>
          <p:cNvSpPr txBox="1"/>
          <p:nvPr/>
        </p:nvSpPr>
        <p:spPr>
          <a:xfrm>
            <a:off x="2471025" y="626700"/>
            <a:ext cx="7681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re-framing :</a:t>
            </a:r>
            <a:endParaRPr sz="3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43"/>
          <p:cNvSpPr/>
          <p:nvPr/>
        </p:nvSpPr>
        <p:spPr>
          <a:xfrm>
            <a:off x="3408660" y="4809914"/>
            <a:ext cx="592204" cy="6604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43"/>
          <p:cNvSpPr/>
          <p:nvPr/>
        </p:nvSpPr>
        <p:spPr>
          <a:xfrm>
            <a:off x="4000864" y="4809914"/>
            <a:ext cx="1482727" cy="6604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43"/>
          <p:cNvSpPr/>
          <p:nvPr/>
        </p:nvSpPr>
        <p:spPr>
          <a:xfrm>
            <a:off x="5483591" y="4809914"/>
            <a:ext cx="939799" cy="6604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/PID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43"/>
          <p:cNvSpPr/>
          <p:nvPr/>
        </p:nvSpPr>
        <p:spPr>
          <a:xfrm>
            <a:off x="6423390" y="4809914"/>
            <a:ext cx="2149474" cy="660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43"/>
          <p:cNvSpPr/>
          <p:nvPr/>
        </p:nvSpPr>
        <p:spPr>
          <a:xfrm>
            <a:off x="8572863" y="4809914"/>
            <a:ext cx="939799" cy="6604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43"/>
          <p:cNvSpPr/>
          <p:nvPr/>
        </p:nvSpPr>
        <p:spPr>
          <a:xfrm>
            <a:off x="9512663" y="4809914"/>
            <a:ext cx="584199" cy="6604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43"/>
          <p:cNvSpPr/>
          <p:nvPr/>
        </p:nvSpPr>
        <p:spPr>
          <a:xfrm>
            <a:off x="1795808" y="1703363"/>
            <a:ext cx="592204" cy="660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43"/>
          <p:cNvSpPr/>
          <p:nvPr/>
        </p:nvSpPr>
        <p:spPr>
          <a:xfrm>
            <a:off x="2388012" y="1703363"/>
            <a:ext cx="1482727" cy="660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43"/>
          <p:cNvSpPr/>
          <p:nvPr/>
        </p:nvSpPr>
        <p:spPr>
          <a:xfrm>
            <a:off x="3870739" y="1703363"/>
            <a:ext cx="939799" cy="660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/PID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43"/>
          <p:cNvSpPr/>
          <p:nvPr/>
        </p:nvSpPr>
        <p:spPr>
          <a:xfrm>
            <a:off x="4810537" y="1703363"/>
            <a:ext cx="4257669" cy="660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43"/>
          <p:cNvSpPr/>
          <p:nvPr/>
        </p:nvSpPr>
        <p:spPr>
          <a:xfrm>
            <a:off x="9068209" y="1703363"/>
            <a:ext cx="939799" cy="660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43"/>
          <p:cNvSpPr/>
          <p:nvPr/>
        </p:nvSpPr>
        <p:spPr>
          <a:xfrm>
            <a:off x="10008009" y="1703363"/>
            <a:ext cx="584199" cy="660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43"/>
          <p:cNvSpPr/>
          <p:nvPr/>
        </p:nvSpPr>
        <p:spPr>
          <a:xfrm>
            <a:off x="1848961" y="3334426"/>
            <a:ext cx="878642" cy="83502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Correlation Tag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43"/>
          <p:cNvSpPr/>
          <p:nvPr/>
        </p:nvSpPr>
        <p:spPr>
          <a:xfrm>
            <a:off x="9408238" y="3334426"/>
            <a:ext cx="803581" cy="83502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Parity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43"/>
          <p:cNvSpPr/>
          <p:nvPr/>
        </p:nvSpPr>
        <p:spPr>
          <a:xfrm>
            <a:off x="2530019" y="4722601"/>
            <a:ext cx="878642" cy="83502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Correlation Tag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43"/>
          <p:cNvSpPr/>
          <p:nvPr/>
        </p:nvSpPr>
        <p:spPr>
          <a:xfrm>
            <a:off x="10096862" y="4722601"/>
            <a:ext cx="803581" cy="83502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Parity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43"/>
          <p:cNvSpPr/>
          <p:nvPr/>
        </p:nvSpPr>
        <p:spPr>
          <a:xfrm>
            <a:off x="5294671" y="2708900"/>
            <a:ext cx="634181" cy="44245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43"/>
          <p:cNvSpPr txBox="1"/>
          <p:nvPr/>
        </p:nvSpPr>
        <p:spPr>
          <a:xfrm>
            <a:off x="2091910" y="1272900"/>
            <a:ext cx="11432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2" name="Google Shape;612;p43"/>
          <p:cNvCxnSpPr>
            <a:stCxn id="607" idx="3"/>
            <a:endCxn id="608" idx="1"/>
          </p:cNvCxnSpPr>
          <p:nvPr/>
        </p:nvCxnSpPr>
        <p:spPr>
          <a:xfrm flipH="1">
            <a:off x="2530019" y="3751939"/>
            <a:ext cx="7681800" cy="1388100"/>
          </a:xfrm>
          <a:prstGeom prst="curvedConnector5">
            <a:avLst>
              <a:gd name="adj1" fmla="val -11808"/>
              <a:gd name="adj2" fmla="val 50003"/>
              <a:gd name="adj3" fmla="val 109504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13" name="Google Shape;613;p43"/>
          <p:cNvSpPr/>
          <p:nvPr/>
        </p:nvSpPr>
        <p:spPr>
          <a:xfrm>
            <a:off x="3495603" y="5827829"/>
            <a:ext cx="418200" cy="3327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43"/>
          <p:cNvSpPr txBox="1"/>
          <p:nvPr/>
        </p:nvSpPr>
        <p:spPr>
          <a:xfrm>
            <a:off x="2155983" y="2829104"/>
            <a:ext cx="11432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FX25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43"/>
          <p:cNvSpPr txBox="1"/>
          <p:nvPr/>
        </p:nvSpPr>
        <p:spPr>
          <a:xfrm>
            <a:off x="3913929" y="5772999"/>
            <a:ext cx="49176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increased by packet division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FX25_p17-1">
            <a:hlinkClick r:id="" action="ppaction://media"/>
            <a:extLst>
              <a:ext uri="{FF2B5EF4-FFF2-40B4-BE49-F238E27FC236}">
                <a16:creationId xmlns:a16="http://schemas.microsoft.com/office/drawing/2014/main" id="{268454DA-41ED-4C6B-9ACB-87E2AAC147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819" y="159775"/>
            <a:ext cx="609600" cy="609600"/>
          </a:xfrm>
          <a:prstGeom prst="rect">
            <a:avLst/>
          </a:prstGeom>
        </p:spPr>
      </p:pic>
      <p:pic>
        <p:nvPicPr>
          <p:cNvPr id="3" name="FX25_p17-2">
            <a:hlinkClick r:id="" action="ppaction://media"/>
            <a:extLst>
              <a:ext uri="{FF2B5EF4-FFF2-40B4-BE49-F238E27FC236}">
                <a16:creationId xmlns:a16="http://schemas.microsoft.com/office/drawing/2014/main" id="{BD7A087B-DD0C-4535-9BC9-D180B37697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819" y="817188"/>
            <a:ext cx="609600" cy="609600"/>
          </a:xfrm>
          <a:prstGeom prst="rect">
            <a:avLst/>
          </a:prstGeom>
        </p:spPr>
      </p:pic>
      <p:pic>
        <p:nvPicPr>
          <p:cNvPr id="4" name="FX25_p17-3">
            <a:hlinkClick r:id="" action="ppaction://media"/>
            <a:extLst>
              <a:ext uri="{FF2B5EF4-FFF2-40B4-BE49-F238E27FC236}">
                <a16:creationId xmlns:a16="http://schemas.microsoft.com/office/drawing/2014/main" id="{434E1B99-AE69-4DCD-AC17-238442DF94E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938" y="147460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4"/>
          <p:cNvSpPr txBox="1"/>
          <p:nvPr/>
        </p:nvSpPr>
        <p:spPr>
          <a:xfrm>
            <a:off x="1681037" y="387806"/>
            <a:ext cx="8265715" cy="4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position of FX.25 in the OSI protocol layers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44"/>
          <p:cNvSpPr/>
          <p:nvPr/>
        </p:nvSpPr>
        <p:spPr>
          <a:xfrm>
            <a:off x="1681037" y="4649762"/>
            <a:ext cx="1975758" cy="1479182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Layer1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Layer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44"/>
          <p:cNvSpPr/>
          <p:nvPr/>
        </p:nvSpPr>
        <p:spPr>
          <a:xfrm>
            <a:off x="4413930" y="1943778"/>
            <a:ext cx="559862" cy="193081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AX.25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44"/>
          <p:cNvSpPr/>
          <p:nvPr/>
        </p:nvSpPr>
        <p:spPr>
          <a:xfrm>
            <a:off x="1681038" y="964057"/>
            <a:ext cx="1975757" cy="944622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Layer3 &amp; up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Layer &amp;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other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44"/>
          <p:cNvSpPr/>
          <p:nvPr/>
        </p:nvSpPr>
        <p:spPr>
          <a:xfrm>
            <a:off x="1681038" y="1943778"/>
            <a:ext cx="1975758" cy="263862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Layer2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Link Layer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44"/>
          <p:cNvSpPr/>
          <p:nvPr/>
        </p:nvSpPr>
        <p:spPr>
          <a:xfrm>
            <a:off x="4973792" y="1943522"/>
            <a:ext cx="2413068" cy="439382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Segment/Reassemble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44"/>
          <p:cNvSpPr/>
          <p:nvPr/>
        </p:nvSpPr>
        <p:spPr>
          <a:xfrm>
            <a:off x="3936128" y="964058"/>
            <a:ext cx="3450732" cy="941398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AX.25 Layer3/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NETROM/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TCPIP etc.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44"/>
          <p:cNvSpPr/>
          <p:nvPr/>
        </p:nvSpPr>
        <p:spPr>
          <a:xfrm>
            <a:off x="4973792" y="2382903"/>
            <a:ext cx="2413068" cy="43956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&amp; Address control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44"/>
          <p:cNvSpPr/>
          <p:nvPr/>
        </p:nvSpPr>
        <p:spPr>
          <a:xfrm>
            <a:off x="4973792" y="3212766"/>
            <a:ext cx="2413068" cy="360568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 stuff/Unstuff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44"/>
          <p:cNvSpPr/>
          <p:nvPr/>
        </p:nvSpPr>
        <p:spPr>
          <a:xfrm>
            <a:off x="4973792" y="3573333"/>
            <a:ext cx="2413068" cy="30151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Flag handle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44"/>
          <p:cNvSpPr/>
          <p:nvPr/>
        </p:nvSpPr>
        <p:spPr>
          <a:xfrm>
            <a:off x="4973792" y="2822472"/>
            <a:ext cx="2413068" cy="39029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Flame check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44"/>
          <p:cNvSpPr/>
          <p:nvPr/>
        </p:nvSpPr>
        <p:spPr>
          <a:xfrm>
            <a:off x="4973792" y="3874721"/>
            <a:ext cx="2413068" cy="34205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Forward error correction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44"/>
          <p:cNvSpPr/>
          <p:nvPr/>
        </p:nvSpPr>
        <p:spPr>
          <a:xfrm>
            <a:off x="4414962" y="3874593"/>
            <a:ext cx="557798" cy="703474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FEC</a:t>
            </a:r>
            <a:br>
              <a:rPr lang="en-US" sz="1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SYNC</a:t>
            </a:r>
            <a:endParaRPr sz="1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44"/>
          <p:cNvSpPr/>
          <p:nvPr/>
        </p:nvSpPr>
        <p:spPr>
          <a:xfrm>
            <a:off x="4973792" y="4216901"/>
            <a:ext cx="2413068" cy="3569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Frame synchronization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44"/>
          <p:cNvSpPr/>
          <p:nvPr/>
        </p:nvSpPr>
        <p:spPr>
          <a:xfrm>
            <a:off x="4444559" y="4651865"/>
            <a:ext cx="1292022" cy="33759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NRZI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44"/>
          <p:cNvSpPr/>
          <p:nvPr/>
        </p:nvSpPr>
        <p:spPr>
          <a:xfrm>
            <a:off x="3933037" y="4653967"/>
            <a:ext cx="509842" cy="107712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1200bps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44"/>
          <p:cNvSpPr/>
          <p:nvPr/>
        </p:nvSpPr>
        <p:spPr>
          <a:xfrm>
            <a:off x="4447920" y="5374133"/>
            <a:ext cx="1288661" cy="356834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AFSK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44"/>
          <p:cNvSpPr/>
          <p:nvPr/>
        </p:nvSpPr>
        <p:spPr>
          <a:xfrm>
            <a:off x="6265814" y="4653842"/>
            <a:ext cx="1121046" cy="34205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Scramble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44"/>
          <p:cNvSpPr/>
          <p:nvPr/>
        </p:nvSpPr>
        <p:spPr>
          <a:xfrm>
            <a:off x="5759553" y="4650015"/>
            <a:ext cx="512722" cy="1085158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9600bps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44"/>
          <p:cNvSpPr/>
          <p:nvPr/>
        </p:nvSpPr>
        <p:spPr>
          <a:xfrm>
            <a:off x="6265815" y="5361390"/>
            <a:ext cx="1121046" cy="36957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GFSK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44"/>
          <p:cNvSpPr/>
          <p:nvPr/>
        </p:nvSpPr>
        <p:spPr>
          <a:xfrm>
            <a:off x="3936128" y="5731094"/>
            <a:ext cx="3450732" cy="39785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44"/>
          <p:cNvSpPr/>
          <p:nvPr/>
        </p:nvSpPr>
        <p:spPr>
          <a:xfrm>
            <a:off x="6265815" y="4995766"/>
            <a:ext cx="1121046" cy="3654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 sync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44"/>
          <p:cNvSpPr/>
          <p:nvPr/>
        </p:nvSpPr>
        <p:spPr>
          <a:xfrm>
            <a:off x="4447920" y="4991686"/>
            <a:ext cx="1288661" cy="38232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 sync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3" name="Google Shape;643;p44"/>
          <p:cNvCxnSpPr/>
          <p:nvPr/>
        </p:nvCxnSpPr>
        <p:spPr>
          <a:xfrm rot="10800000" flipH="1">
            <a:off x="7386765" y="3826717"/>
            <a:ext cx="1013700" cy="68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644" name="Google Shape;644;p44"/>
          <p:cNvSpPr/>
          <p:nvPr/>
        </p:nvSpPr>
        <p:spPr>
          <a:xfrm>
            <a:off x="3934717" y="1943521"/>
            <a:ext cx="479213" cy="263034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FX.25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44"/>
          <p:cNvSpPr txBox="1"/>
          <p:nvPr/>
        </p:nvSpPr>
        <p:spPr>
          <a:xfrm>
            <a:off x="8571600" y="3318375"/>
            <a:ext cx="28881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 clearly separated 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FX25_p18-1">
            <a:hlinkClick r:id="" action="ppaction://media"/>
            <a:extLst>
              <a:ext uri="{FF2B5EF4-FFF2-40B4-BE49-F238E27FC236}">
                <a16:creationId xmlns:a16="http://schemas.microsoft.com/office/drawing/2014/main" id="{7CBD9209-144C-4581-B07D-0BCC5615A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568" y="830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5"/>
          <p:cNvSpPr txBox="1">
            <a:spLocks noGrp="1"/>
          </p:cNvSpPr>
          <p:nvPr>
            <p:ph type="title"/>
          </p:nvPr>
        </p:nvSpPr>
        <p:spPr>
          <a:xfrm>
            <a:off x="838200" y="845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9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Solution:</a:t>
            </a:r>
            <a:r>
              <a:rPr lang="en-US"/>
              <a:t> One large FX.25 frame by combining multiple blocks.</a:t>
            </a:r>
            <a:endParaRPr/>
          </a:p>
        </p:txBody>
      </p:sp>
      <p:sp>
        <p:nvSpPr>
          <p:cNvPr id="652" name="Google Shape;652;p45"/>
          <p:cNvSpPr txBox="1">
            <a:spLocks noGrp="1"/>
          </p:cNvSpPr>
          <p:nvPr>
            <p:ph type="body" idx="1"/>
          </p:nvPr>
        </p:nvSpPr>
        <p:spPr>
          <a:xfrm>
            <a:off x="838200" y="2795448"/>
            <a:ext cx="10754100" cy="3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4800"/>
              <a:t>It enables FX.25 to send long messages.</a:t>
            </a:r>
            <a:endParaRPr sz="48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4800"/>
              <a:t>You don't need to split the frame.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4800"/>
              <a:t>The problems presented in the previous section will be solved.</a:t>
            </a:r>
            <a:endParaRPr/>
          </a:p>
        </p:txBody>
      </p:sp>
      <p:pic>
        <p:nvPicPr>
          <p:cNvPr id="2" name="FX25_p19-1">
            <a:hlinkClick r:id="" action="ppaction://media"/>
            <a:extLst>
              <a:ext uri="{FF2B5EF4-FFF2-40B4-BE49-F238E27FC236}">
                <a16:creationId xmlns:a16="http://schemas.microsoft.com/office/drawing/2014/main" id="{3A2DEE12-D22A-438D-BAEA-018F040D19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071" y="130278"/>
            <a:ext cx="609600" cy="609600"/>
          </a:xfrm>
          <a:prstGeom prst="rect">
            <a:avLst/>
          </a:prstGeom>
        </p:spPr>
      </p:pic>
      <p:pic>
        <p:nvPicPr>
          <p:cNvPr id="3" name="FX25_p19-2">
            <a:hlinkClick r:id="" action="ppaction://media"/>
            <a:extLst>
              <a:ext uri="{FF2B5EF4-FFF2-40B4-BE49-F238E27FC236}">
                <a16:creationId xmlns:a16="http://schemas.microsoft.com/office/drawing/2014/main" id="{9929E28F-01D9-4D90-A83E-7F50F79A8C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071" y="739878"/>
            <a:ext cx="609600" cy="609600"/>
          </a:xfrm>
          <a:prstGeom prst="rect">
            <a:avLst/>
          </a:prstGeom>
        </p:spPr>
      </p:pic>
      <p:pic>
        <p:nvPicPr>
          <p:cNvPr id="4" name="FX25_p19-3">
            <a:hlinkClick r:id="" action="ppaction://media"/>
            <a:extLst>
              <a:ext uri="{FF2B5EF4-FFF2-40B4-BE49-F238E27FC236}">
                <a16:creationId xmlns:a16="http://schemas.microsoft.com/office/drawing/2014/main" id="{097AB839-B6AD-48AF-9E19-E55A1D512B4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071" y="1349478"/>
            <a:ext cx="609600" cy="609600"/>
          </a:xfrm>
          <a:prstGeom prst="rect">
            <a:avLst/>
          </a:prstGeom>
        </p:spPr>
      </p:pic>
      <p:pic>
        <p:nvPicPr>
          <p:cNvPr id="5" name="FX25_p19-4">
            <a:hlinkClick r:id="" action="ppaction://media"/>
            <a:extLst>
              <a:ext uri="{FF2B5EF4-FFF2-40B4-BE49-F238E27FC236}">
                <a16:creationId xmlns:a16="http://schemas.microsoft.com/office/drawing/2014/main" id="{55D84D39-AE83-4A14-843D-EE1498F52F0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071" y="19590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491800" y="326400"/>
            <a:ext cx="11360700" cy="2493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Calibri"/>
                <a:ea typeface="Calibri"/>
                <a:cs typeface="Calibri"/>
                <a:sym typeface="Calibri"/>
              </a:rPr>
              <a:t>FX.25 KISS TNC</a:t>
            </a:r>
            <a:r>
              <a:rPr lang="en-US" sz="5300"/>
              <a:t> </a:t>
            </a:r>
            <a:r>
              <a:rPr lang="en-US" sz="4900">
                <a:latin typeface="Calibri"/>
                <a:ea typeface="Calibri"/>
                <a:cs typeface="Calibri"/>
                <a:sym typeface="Calibri"/>
              </a:rPr>
              <a:t>development</a:t>
            </a:r>
            <a:endParaRPr sz="4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and</a:t>
            </a:r>
            <a:endParaRPr sz="4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Proposed extensions to the standard</a:t>
            </a:r>
            <a:endParaRPr sz="490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415600" y="4769433"/>
            <a:ext cx="11360700" cy="105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Packet Radio Users’ Group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Sep.03, 2020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415600" y="3093033"/>
            <a:ext cx="11360700" cy="105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Kazuhisa Yokota, JN1DFF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Masaaki Yonezawa, JE1WAZ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Norito Nemoto, JH1FBM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" name="P1-note">
            <a:hlinkClick r:id="" action="ppaction://media"/>
            <a:extLst>
              <a:ext uri="{FF2B5EF4-FFF2-40B4-BE49-F238E27FC236}">
                <a16:creationId xmlns:a16="http://schemas.microsoft.com/office/drawing/2014/main" id="{78E48E53-F5C2-4E13-83F7-E2F3E66EDE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37394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6"/>
          <p:cNvSpPr txBox="1">
            <a:spLocks noGrp="1"/>
          </p:cNvSpPr>
          <p:nvPr>
            <p:ph type="title"/>
          </p:nvPr>
        </p:nvSpPr>
        <p:spPr>
          <a:xfrm>
            <a:off x="792450" y="4035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Multiple RS blocks in one FX.25 frame</a:t>
            </a:r>
            <a:endParaRPr/>
          </a:p>
        </p:txBody>
      </p:sp>
      <p:sp>
        <p:nvSpPr>
          <p:cNvPr id="658" name="Google Shape;658;p46"/>
          <p:cNvSpPr/>
          <p:nvPr/>
        </p:nvSpPr>
        <p:spPr>
          <a:xfrm>
            <a:off x="3764205" y="3052448"/>
            <a:ext cx="794479" cy="65956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46"/>
          <p:cNvSpPr/>
          <p:nvPr/>
        </p:nvSpPr>
        <p:spPr>
          <a:xfrm>
            <a:off x="2973538" y="1886016"/>
            <a:ext cx="1581335" cy="100965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46"/>
          <p:cNvSpPr/>
          <p:nvPr/>
        </p:nvSpPr>
        <p:spPr>
          <a:xfrm>
            <a:off x="4554873" y="1886016"/>
            <a:ext cx="838200" cy="1009650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parity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46"/>
          <p:cNvSpPr/>
          <p:nvPr/>
        </p:nvSpPr>
        <p:spPr>
          <a:xfrm>
            <a:off x="1656678" y="1886016"/>
            <a:ext cx="1314361" cy="100965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Correlation Tag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46"/>
          <p:cNvSpPr/>
          <p:nvPr/>
        </p:nvSpPr>
        <p:spPr>
          <a:xfrm>
            <a:off x="2973538" y="4019011"/>
            <a:ext cx="1581335" cy="100965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46"/>
          <p:cNvSpPr/>
          <p:nvPr/>
        </p:nvSpPr>
        <p:spPr>
          <a:xfrm>
            <a:off x="4554873" y="4019011"/>
            <a:ext cx="920770" cy="1009650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parity 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46"/>
          <p:cNvSpPr/>
          <p:nvPr/>
        </p:nvSpPr>
        <p:spPr>
          <a:xfrm>
            <a:off x="5475643" y="4019011"/>
            <a:ext cx="1581335" cy="100965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46"/>
          <p:cNvSpPr/>
          <p:nvPr/>
        </p:nvSpPr>
        <p:spPr>
          <a:xfrm>
            <a:off x="7056978" y="4019011"/>
            <a:ext cx="953978" cy="1009650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parity 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46"/>
          <p:cNvSpPr txBox="1"/>
          <p:nvPr/>
        </p:nvSpPr>
        <p:spPr>
          <a:xfrm>
            <a:off x="4738179" y="3036761"/>
            <a:ext cx="36823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we simply put the blocks in order…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46"/>
          <p:cNvSpPr txBox="1"/>
          <p:nvPr/>
        </p:nvSpPr>
        <p:spPr>
          <a:xfrm>
            <a:off x="1785769" y="5223989"/>
            <a:ext cx="66239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case, the message is divided by parity,  and the packet cannot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sent in a way that can be decoded by the existing AX.25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any overhead.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46"/>
          <p:cNvSpPr/>
          <p:nvPr/>
        </p:nvSpPr>
        <p:spPr>
          <a:xfrm>
            <a:off x="1656679" y="4019011"/>
            <a:ext cx="1314360" cy="100965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Correlation Tag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46"/>
          <p:cNvSpPr/>
          <p:nvPr/>
        </p:nvSpPr>
        <p:spPr>
          <a:xfrm>
            <a:off x="5393073" y="1886016"/>
            <a:ext cx="1314361" cy="100965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Correlation Tag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46"/>
          <p:cNvSpPr/>
          <p:nvPr/>
        </p:nvSpPr>
        <p:spPr>
          <a:xfrm>
            <a:off x="6707434" y="1886016"/>
            <a:ext cx="1581335" cy="100965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46"/>
          <p:cNvSpPr/>
          <p:nvPr/>
        </p:nvSpPr>
        <p:spPr>
          <a:xfrm>
            <a:off x="8288769" y="1886016"/>
            <a:ext cx="953978" cy="1009650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parity 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46"/>
          <p:cNvSpPr txBox="1"/>
          <p:nvPr/>
        </p:nvSpPr>
        <p:spPr>
          <a:xfrm>
            <a:off x="8687625" y="4019000"/>
            <a:ext cx="1882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NG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FX25_p20-1">
            <a:hlinkClick r:id="" action="ppaction://media"/>
            <a:extLst>
              <a:ext uri="{FF2B5EF4-FFF2-40B4-BE49-F238E27FC236}">
                <a16:creationId xmlns:a16="http://schemas.microsoft.com/office/drawing/2014/main" id="{E8EEEBF8-3C01-488D-AD44-2B3A479C58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8606" y="98750"/>
            <a:ext cx="609600" cy="609600"/>
          </a:xfrm>
          <a:prstGeom prst="rect">
            <a:avLst/>
          </a:prstGeom>
        </p:spPr>
      </p:pic>
      <p:pic>
        <p:nvPicPr>
          <p:cNvPr id="3" name="FX25_p20-2">
            <a:hlinkClick r:id="" action="ppaction://media"/>
            <a:extLst>
              <a:ext uri="{FF2B5EF4-FFF2-40B4-BE49-F238E27FC236}">
                <a16:creationId xmlns:a16="http://schemas.microsoft.com/office/drawing/2014/main" id="{CDA643CA-17AF-4539-B5CD-4FDBAA1AE0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8606" y="7083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7"/>
          <p:cNvSpPr/>
          <p:nvPr/>
        </p:nvSpPr>
        <p:spPr>
          <a:xfrm>
            <a:off x="3044700" y="5244125"/>
            <a:ext cx="3133500" cy="39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       not divided</a:t>
            </a:r>
            <a:endParaRPr sz="1800"/>
          </a:p>
        </p:txBody>
      </p:sp>
      <p:sp>
        <p:nvSpPr>
          <p:cNvPr id="678" name="Google Shape;678;p47"/>
          <p:cNvSpPr txBox="1">
            <a:spLocks noGrp="1"/>
          </p:cNvSpPr>
          <p:nvPr>
            <p:ph type="title"/>
          </p:nvPr>
        </p:nvSpPr>
        <p:spPr>
          <a:xfrm>
            <a:off x="638827" y="286603"/>
            <a:ext cx="10516853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Maintaining AX.25 compatibility in multiple block frames</a:t>
            </a:r>
            <a:endParaRPr/>
          </a:p>
        </p:txBody>
      </p:sp>
      <p:sp>
        <p:nvSpPr>
          <p:cNvPr id="679" name="Google Shape;679;p47"/>
          <p:cNvSpPr/>
          <p:nvPr/>
        </p:nvSpPr>
        <p:spPr>
          <a:xfrm>
            <a:off x="4635574" y="3246085"/>
            <a:ext cx="794479" cy="65956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47"/>
          <p:cNvSpPr txBox="1"/>
          <p:nvPr/>
        </p:nvSpPr>
        <p:spPr>
          <a:xfrm>
            <a:off x="6070820" y="3362488"/>
            <a:ext cx="30101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Arrange the message parts so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they are contiguous.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47"/>
          <p:cNvSpPr txBox="1"/>
          <p:nvPr/>
        </p:nvSpPr>
        <p:spPr>
          <a:xfrm>
            <a:off x="1848289" y="5742314"/>
            <a:ext cx="6625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Messages are not divided by parity. Packets whose message length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exceeds the original RS message length can be sent without splitting.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47"/>
          <p:cNvSpPr/>
          <p:nvPr/>
        </p:nvSpPr>
        <p:spPr>
          <a:xfrm>
            <a:off x="3015483" y="2101787"/>
            <a:ext cx="1581335" cy="100965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47"/>
          <p:cNvSpPr/>
          <p:nvPr/>
        </p:nvSpPr>
        <p:spPr>
          <a:xfrm>
            <a:off x="4596818" y="2101787"/>
            <a:ext cx="920770" cy="1009650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parity 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47"/>
          <p:cNvSpPr/>
          <p:nvPr/>
        </p:nvSpPr>
        <p:spPr>
          <a:xfrm>
            <a:off x="6830988" y="2101862"/>
            <a:ext cx="1581300" cy="100950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47"/>
          <p:cNvSpPr/>
          <p:nvPr/>
        </p:nvSpPr>
        <p:spPr>
          <a:xfrm>
            <a:off x="8412323" y="2101862"/>
            <a:ext cx="954000" cy="1009500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parity 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47"/>
          <p:cNvSpPr/>
          <p:nvPr/>
        </p:nvSpPr>
        <p:spPr>
          <a:xfrm>
            <a:off x="1699708" y="2101787"/>
            <a:ext cx="1313275" cy="100965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Correlation Tag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47"/>
          <p:cNvSpPr/>
          <p:nvPr/>
        </p:nvSpPr>
        <p:spPr>
          <a:xfrm>
            <a:off x="3015483" y="4234463"/>
            <a:ext cx="1581335" cy="100965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47"/>
          <p:cNvSpPr/>
          <p:nvPr/>
        </p:nvSpPr>
        <p:spPr>
          <a:xfrm>
            <a:off x="6178153" y="4234463"/>
            <a:ext cx="920770" cy="1009650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parity 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47"/>
          <p:cNvSpPr/>
          <p:nvPr/>
        </p:nvSpPr>
        <p:spPr>
          <a:xfrm>
            <a:off x="4596818" y="4234463"/>
            <a:ext cx="1581335" cy="100965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47"/>
          <p:cNvSpPr/>
          <p:nvPr/>
        </p:nvSpPr>
        <p:spPr>
          <a:xfrm>
            <a:off x="7098923" y="4234463"/>
            <a:ext cx="953978" cy="1009650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parity 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47"/>
          <p:cNvSpPr/>
          <p:nvPr/>
        </p:nvSpPr>
        <p:spPr>
          <a:xfrm>
            <a:off x="1699708" y="4234463"/>
            <a:ext cx="1313275" cy="100965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Correlation Tag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47"/>
          <p:cNvSpPr txBox="1"/>
          <p:nvPr/>
        </p:nvSpPr>
        <p:spPr>
          <a:xfrm>
            <a:off x="8680250" y="4259975"/>
            <a:ext cx="1882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OK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47"/>
          <p:cNvSpPr/>
          <p:nvPr/>
        </p:nvSpPr>
        <p:spPr>
          <a:xfrm>
            <a:off x="5517608" y="2101862"/>
            <a:ext cx="1313400" cy="10095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Correlation Tag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FX25_p21-1">
            <a:hlinkClick r:id="" action="ppaction://media"/>
            <a:extLst>
              <a:ext uri="{FF2B5EF4-FFF2-40B4-BE49-F238E27FC236}">
                <a16:creationId xmlns:a16="http://schemas.microsoft.com/office/drawing/2014/main" id="{85934782-237C-4557-8B3B-35A343C539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705" y="190738"/>
            <a:ext cx="609600" cy="609600"/>
          </a:xfrm>
          <a:prstGeom prst="rect">
            <a:avLst/>
          </a:prstGeom>
        </p:spPr>
      </p:pic>
      <p:pic>
        <p:nvPicPr>
          <p:cNvPr id="3" name="FX25_p21-2">
            <a:hlinkClick r:id="" action="ppaction://media"/>
            <a:extLst>
              <a:ext uri="{FF2B5EF4-FFF2-40B4-BE49-F238E27FC236}">
                <a16:creationId xmlns:a16="http://schemas.microsoft.com/office/drawing/2014/main" id="{3685A4F9-6DAD-4657-9446-08DF7442DE9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882" y="800338"/>
            <a:ext cx="609600" cy="609600"/>
          </a:xfrm>
          <a:prstGeom prst="rect">
            <a:avLst/>
          </a:prstGeom>
        </p:spPr>
      </p:pic>
      <p:pic>
        <p:nvPicPr>
          <p:cNvPr id="4" name="FX25_p21-3">
            <a:hlinkClick r:id="" action="ppaction://media"/>
            <a:extLst>
              <a:ext uri="{FF2B5EF4-FFF2-40B4-BE49-F238E27FC236}">
                <a16:creationId xmlns:a16="http://schemas.microsoft.com/office/drawing/2014/main" id="{99402B3B-23AB-45A9-A35A-59798104162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966" y="14099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8"/>
          <p:cNvSpPr txBox="1">
            <a:spLocks noGrp="1"/>
          </p:cNvSpPr>
          <p:nvPr>
            <p:ph type="title"/>
          </p:nvPr>
        </p:nvSpPr>
        <p:spPr>
          <a:xfrm>
            <a:off x="1017539" y="1736505"/>
            <a:ext cx="29180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Interleaving</a:t>
            </a:r>
            <a:endParaRPr/>
          </a:p>
        </p:txBody>
      </p:sp>
      <p:sp>
        <p:nvSpPr>
          <p:cNvPr id="699" name="Google Shape;699;p48"/>
          <p:cNvSpPr/>
          <p:nvPr/>
        </p:nvSpPr>
        <p:spPr>
          <a:xfrm>
            <a:off x="4561898" y="1072376"/>
            <a:ext cx="1508607" cy="842178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48"/>
          <p:cNvSpPr/>
          <p:nvPr/>
        </p:nvSpPr>
        <p:spPr>
          <a:xfrm>
            <a:off x="6059727" y="1072376"/>
            <a:ext cx="934713" cy="842178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Parity 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48"/>
          <p:cNvSpPr/>
          <p:nvPr/>
        </p:nvSpPr>
        <p:spPr>
          <a:xfrm>
            <a:off x="7435415" y="1072376"/>
            <a:ext cx="1511568" cy="84935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48"/>
          <p:cNvSpPr/>
          <p:nvPr/>
        </p:nvSpPr>
        <p:spPr>
          <a:xfrm>
            <a:off x="8946983" y="1072376"/>
            <a:ext cx="895845" cy="849350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Parity 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48"/>
          <p:cNvSpPr/>
          <p:nvPr/>
        </p:nvSpPr>
        <p:spPr>
          <a:xfrm>
            <a:off x="4663402" y="3113451"/>
            <a:ext cx="120903" cy="100965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48"/>
          <p:cNvSpPr/>
          <p:nvPr/>
        </p:nvSpPr>
        <p:spPr>
          <a:xfrm>
            <a:off x="3442028" y="3115941"/>
            <a:ext cx="1215921" cy="100965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Correction Tag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48"/>
          <p:cNvSpPr/>
          <p:nvPr/>
        </p:nvSpPr>
        <p:spPr>
          <a:xfrm>
            <a:off x="5536174" y="3110699"/>
            <a:ext cx="142009" cy="1014892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48"/>
          <p:cNvSpPr/>
          <p:nvPr/>
        </p:nvSpPr>
        <p:spPr>
          <a:xfrm>
            <a:off x="4783330" y="3110699"/>
            <a:ext cx="137359" cy="100965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48"/>
          <p:cNvSpPr/>
          <p:nvPr/>
        </p:nvSpPr>
        <p:spPr>
          <a:xfrm>
            <a:off x="4918938" y="3110699"/>
            <a:ext cx="131354" cy="100965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48"/>
          <p:cNvSpPr/>
          <p:nvPr/>
        </p:nvSpPr>
        <p:spPr>
          <a:xfrm>
            <a:off x="5052305" y="3110699"/>
            <a:ext cx="131008" cy="100965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48"/>
          <p:cNvSpPr/>
          <p:nvPr/>
        </p:nvSpPr>
        <p:spPr>
          <a:xfrm>
            <a:off x="5185239" y="3110699"/>
            <a:ext cx="131354" cy="100965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48"/>
          <p:cNvSpPr/>
          <p:nvPr/>
        </p:nvSpPr>
        <p:spPr>
          <a:xfrm>
            <a:off x="5316202" y="3110699"/>
            <a:ext cx="117673" cy="100965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48"/>
          <p:cNvSpPr/>
          <p:nvPr/>
        </p:nvSpPr>
        <p:spPr>
          <a:xfrm>
            <a:off x="5426869" y="3110698"/>
            <a:ext cx="117184" cy="1014893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48"/>
          <p:cNvSpPr/>
          <p:nvPr/>
        </p:nvSpPr>
        <p:spPr>
          <a:xfrm>
            <a:off x="5780269" y="3110699"/>
            <a:ext cx="142009" cy="1014892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48"/>
          <p:cNvSpPr/>
          <p:nvPr/>
        </p:nvSpPr>
        <p:spPr>
          <a:xfrm>
            <a:off x="5669586" y="3110699"/>
            <a:ext cx="117184" cy="100965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48"/>
          <p:cNvSpPr/>
          <p:nvPr/>
        </p:nvSpPr>
        <p:spPr>
          <a:xfrm>
            <a:off x="6032961" y="3113451"/>
            <a:ext cx="142009" cy="1006898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48"/>
          <p:cNvSpPr/>
          <p:nvPr/>
        </p:nvSpPr>
        <p:spPr>
          <a:xfrm>
            <a:off x="5922278" y="3113451"/>
            <a:ext cx="117184" cy="1006898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48"/>
          <p:cNvSpPr/>
          <p:nvPr/>
        </p:nvSpPr>
        <p:spPr>
          <a:xfrm>
            <a:off x="6169055" y="3113451"/>
            <a:ext cx="120903" cy="100965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48"/>
          <p:cNvSpPr/>
          <p:nvPr/>
        </p:nvSpPr>
        <p:spPr>
          <a:xfrm>
            <a:off x="7041827" y="3110699"/>
            <a:ext cx="142009" cy="1014892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48"/>
          <p:cNvSpPr/>
          <p:nvPr/>
        </p:nvSpPr>
        <p:spPr>
          <a:xfrm>
            <a:off x="6288983" y="3110699"/>
            <a:ext cx="137359" cy="100965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48"/>
          <p:cNvSpPr/>
          <p:nvPr/>
        </p:nvSpPr>
        <p:spPr>
          <a:xfrm>
            <a:off x="6424591" y="3110699"/>
            <a:ext cx="131354" cy="100965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48"/>
          <p:cNvSpPr/>
          <p:nvPr/>
        </p:nvSpPr>
        <p:spPr>
          <a:xfrm>
            <a:off x="6557958" y="3110699"/>
            <a:ext cx="131008" cy="100965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48"/>
          <p:cNvSpPr/>
          <p:nvPr/>
        </p:nvSpPr>
        <p:spPr>
          <a:xfrm>
            <a:off x="6690892" y="3110699"/>
            <a:ext cx="131354" cy="100965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48"/>
          <p:cNvSpPr/>
          <p:nvPr/>
        </p:nvSpPr>
        <p:spPr>
          <a:xfrm>
            <a:off x="6821855" y="3110699"/>
            <a:ext cx="117673" cy="100965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48"/>
          <p:cNvSpPr/>
          <p:nvPr/>
        </p:nvSpPr>
        <p:spPr>
          <a:xfrm>
            <a:off x="6932522" y="3110698"/>
            <a:ext cx="117184" cy="1014893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48"/>
          <p:cNvSpPr/>
          <p:nvPr/>
        </p:nvSpPr>
        <p:spPr>
          <a:xfrm>
            <a:off x="7285922" y="3110699"/>
            <a:ext cx="142009" cy="1014892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48"/>
          <p:cNvSpPr/>
          <p:nvPr/>
        </p:nvSpPr>
        <p:spPr>
          <a:xfrm>
            <a:off x="7175239" y="3110699"/>
            <a:ext cx="117184" cy="100965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48"/>
          <p:cNvSpPr/>
          <p:nvPr/>
        </p:nvSpPr>
        <p:spPr>
          <a:xfrm>
            <a:off x="7538614" y="3113451"/>
            <a:ext cx="142009" cy="1006898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48"/>
          <p:cNvSpPr/>
          <p:nvPr/>
        </p:nvSpPr>
        <p:spPr>
          <a:xfrm>
            <a:off x="7427931" y="3113451"/>
            <a:ext cx="117184" cy="1006898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48"/>
          <p:cNvSpPr/>
          <p:nvPr/>
        </p:nvSpPr>
        <p:spPr>
          <a:xfrm>
            <a:off x="8295460" y="3110699"/>
            <a:ext cx="142009" cy="1014892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48"/>
          <p:cNvSpPr/>
          <p:nvPr/>
        </p:nvSpPr>
        <p:spPr>
          <a:xfrm>
            <a:off x="7678224" y="3110699"/>
            <a:ext cx="131354" cy="1009650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48"/>
          <p:cNvSpPr/>
          <p:nvPr/>
        </p:nvSpPr>
        <p:spPr>
          <a:xfrm>
            <a:off x="7811591" y="3110699"/>
            <a:ext cx="131008" cy="1009650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48"/>
          <p:cNvSpPr/>
          <p:nvPr/>
        </p:nvSpPr>
        <p:spPr>
          <a:xfrm>
            <a:off x="7944525" y="3110699"/>
            <a:ext cx="131354" cy="1009650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48"/>
          <p:cNvSpPr/>
          <p:nvPr/>
        </p:nvSpPr>
        <p:spPr>
          <a:xfrm>
            <a:off x="8075488" y="3110699"/>
            <a:ext cx="117673" cy="1009650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48"/>
          <p:cNvSpPr/>
          <p:nvPr/>
        </p:nvSpPr>
        <p:spPr>
          <a:xfrm>
            <a:off x="8186155" y="3110698"/>
            <a:ext cx="117184" cy="1014893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48"/>
          <p:cNvSpPr/>
          <p:nvPr/>
        </p:nvSpPr>
        <p:spPr>
          <a:xfrm>
            <a:off x="8539555" y="3110699"/>
            <a:ext cx="142009" cy="1014892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48"/>
          <p:cNvSpPr/>
          <p:nvPr/>
        </p:nvSpPr>
        <p:spPr>
          <a:xfrm>
            <a:off x="8428872" y="3110699"/>
            <a:ext cx="117184" cy="1009650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48"/>
          <p:cNvSpPr/>
          <p:nvPr/>
        </p:nvSpPr>
        <p:spPr>
          <a:xfrm>
            <a:off x="8792247" y="3113451"/>
            <a:ext cx="142009" cy="1006898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48"/>
          <p:cNvSpPr/>
          <p:nvPr/>
        </p:nvSpPr>
        <p:spPr>
          <a:xfrm>
            <a:off x="8681564" y="3113451"/>
            <a:ext cx="117184" cy="1006898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48"/>
          <p:cNvSpPr/>
          <p:nvPr/>
        </p:nvSpPr>
        <p:spPr>
          <a:xfrm>
            <a:off x="8931857" y="3110699"/>
            <a:ext cx="131354" cy="1009650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48"/>
          <p:cNvSpPr/>
          <p:nvPr/>
        </p:nvSpPr>
        <p:spPr>
          <a:xfrm>
            <a:off x="9065224" y="3110699"/>
            <a:ext cx="131008" cy="1009650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48"/>
          <p:cNvSpPr/>
          <p:nvPr/>
        </p:nvSpPr>
        <p:spPr>
          <a:xfrm>
            <a:off x="9198158" y="3110699"/>
            <a:ext cx="131354" cy="1009650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48"/>
          <p:cNvSpPr/>
          <p:nvPr/>
        </p:nvSpPr>
        <p:spPr>
          <a:xfrm>
            <a:off x="9329121" y="3110699"/>
            <a:ext cx="117673" cy="1009650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48"/>
          <p:cNvSpPr txBox="1"/>
          <p:nvPr/>
        </p:nvSpPr>
        <p:spPr>
          <a:xfrm>
            <a:off x="2754661" y="5035847"/>
            <a:ext cx="836543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interleaving 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Improved burst error resistance.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Ensuring continuity of the message part in a form that is easy to process by software.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3" name="Google Shape;743;p48"/>
          <p:cNvCxnSpPr/>
          <p:nvPr/>
        </p:nvCxnSpPr>
        <p:spPr>
          <a:xfrm>
            <a:off x="4657949" y="1965769"/>
            <a:ext cx="65905" cy="111159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44" name="Google Shape;744;p48"/>
          <p:cNvCxnSpPr>
            <a:endCxn id="707" idx="0"/>
          </p:cNvCxnSpPr>
          <p:nvPr/>
        </p:nvCxnSpPr>
        <p:spPr>
          <a:xfrm>
            <a:off x="4787515" y="1982399"/>
            <a:ext cx="197100" cy="1128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45" name="Google Shape;745;p48"/>
          <p:cNvCxnSpPr>
            <a:endCxn id="709" idx="0"/>
          </p:cNvCxnSpPr>
          <p:nvPr/>
        </p:nvCxnSpPr>
        <p:spPr>
          <a:xfrm>
            <a:off x="4913716" y="1979099"/>
            <a:ext cx="337200" cy="11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46" name="Google Shape;746;p48"/>
          <p:cNvCxnSpPr/>
          <p:nvPr/>
        </p:nvCxnSpPr>
        <p:spPr>
          <a:xfrm>
            <a:off x="5989743" y="2007191"/>
            <a:ext cx="1501818" cy="109826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47" name="Google Shape;747;p48"/>
          <p:cNvCxnSpPr/>
          <p:nvPr/>
        </p:nvCxnSpPr>
        <p:spPr>
          <a:xfrm>
            <a:off x="5043779" y="2007192"/>
            <a:ext cx="426299" cy="103552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48" name="Google Shape;748;p48"/>
          <p:cNvCxnSpPr/>
          <p:nvPr/>
        </p:nvCxnSpPr>
        <p:spPr>
          <a:xfrm>
            <a:off x="5195171" y="2007192"/>
            <a:ext cx="522386" cy="105487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49" name="Google Shape;749;p48"/>
          <p:cNvCxnSpPr/>
          <p:nvPr/>
        </p:nvCxnSpPr>
        <p:spPr>
          <a:xfrm>
            <a:off x="5306510" y="1983972"/>
            <a:ext cx="658526" cy="109744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50" name="Google Shape;750;p48"/>
          <p:cNvCxnSpPr/>
          <p:nvPr/>
        </p:nvCxnSpPr>
        <p:spPr>
          <a:xfrm>
            <a:off x="5456364" y="2007192"/>
            <a:ext cx="756151" cy="109358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51" name="Google Shape;751;p48"/>
          <p:cNvCxnSpPr/>
          <p:nvPr/>
        </p:nvCxnSpPr>
        <p:spPr>
          <a:xfrm>
            <a:off x="5579875" y="2007192"/>
            <a:ext cx="880119" cy="111293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52" name="Google Shape;752;p48"/>
          <p:cNvCxnSpPr>
            <a:endCxn id="725" idx="0"/>
          </p:cNvCxnSpPr>
          <p:nvPr/>
        </p:nvCxnSpPr>
        <p:spPr>
          <a:xfrm>
            <a:off x="5888931" y="1996799"/>
            <a:ext cx="1344900" cy="1113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53" name="Google Shape;753;p48"/>
          <p:cNvCxnSpPr>
            <a:endCxn id="729" idx="0"/>
          </p:cNvCxnSpPr>
          <p:nvPr/>
        </p:nvCxnSpPr>
        <p:spPr>
          <a:xfrm>
            <a:off x="6157501" y="2009099"/>
            <a:ext cx="1586400" cy="1101600"/>
          </a:xfrm>
          <a:prstGeom prst="straightConnector1">
            <a:avLst/>
          </a:prstGeom>
          <a:noFill/>
          <a:ln w="9525" cap="flat" cmpd="sng">
            <a:solidFill>
              <a:srgbClr val="BBD6E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54" name="Google Shape;754;p48"/>
          <p:cNvCxnSpPr>
            <a:endCxn id="731" idx="0"/>
          </p:cNvCxnSpPr>
          <p:nvPr/>
        </p:nvCxnSpPr>
        <p:spPr>
          <a:xfrm>
            <a:off x="6274402" y="1994099"/>
            <a:ext cx="1735800" cy="1116600"/>
          </a:xfrm>
          <a:prstGeom prst="straightConnector1">
            <a:avLst/>
          </a:prstGeom>
          <a:noFill/>
          <a:ln w="9525" cap="flat" cmpd="sng">
            <a:solidFill>
              <a:srgbClr val="BBD6E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55" name="Google Shape;755;p48"/>
          <p:cNvCxnSpPr>
            <a:endCxn id="733" idx="0"/>
          </p:cNvCxnSpPr>
          <p:nvPr/>
        </p:nvCxnSpPr>
        <p:spPr>
          <a:xfrm>
            <a:off x="6429447" y="2003998"/>
            <a:ext cx="1815300" cy="1106700"/>
          </a:xfrm>
          <a:prstGeom prst="straightConnector1">
            <a:avLst/>
          </a:prstGeom>
          <a:noFill/>
          <a:ln w="9525" cap="flat" cmpd="sng">
            <a:solidFill>
              <a:srgbClr val="BBD6E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56" name="Google Shape;756;p48"/>
          <p:cNvCxnSpPr>
            <a:endCxn id="740" idx="0"/>
          </p:cNvCxnSpPr>
          <p:nvPr/>
        </p:nvCxnSpPr>
        <p:spPr>
          <a:xfrm>
            <a:off x="6907035" y="1981199"/>
            <a:ext cx="2356800" cy="1129500"/>
          </a:xfrm>
          <a:prstGeom prst="straightConnector1">
            <a:avLst/>
          </a:prstGeom>
          <a:noFill/>
          <a:ln w="9525" cap="flat" cmpd="sng">
            <a:solidFill>
              <a:srgbClr val="BBD6E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57" name="Google Shape;757;p48"/>
          <p:cNvCxnSpPr>
            <a:endCxn id="703" idx="0"/>
          </p:cNvCxnSpPr>
          <p:nvPr/>
        </p:nvCxnSpPr>
        <p:spPr>
          <a:xfrm flipH="1">
            <a:off x="4723853" y="1955451"/>
            <a:ext cx="2843400" cy="1158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58" name="Google Shape;758;p48"/>
          <p:cNvCxnSpPr>
            <a:endCxn id="707" idx="0"/>
          </p:cNvCxnSpPr>
          <p:nvPr/>
        </p:nvCxnSpPr>
        <p:spPr>
          <a:xfrm flipH="1">
            <a:off x="4984615" y="1972199"/>
            <a:ext cx="2712300" cy="11385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59" name="Google Shape;759;p48"/>
          <p:cNvCxnSpPr/>
          <p:nvPr/>
        </p:nvCxnSpPr>
        <p:spPr>
          <a:xfrm flipH="1">
            <a:off x="5360413" y="1968806"/>
            <a:ext cx="2462603" cy="1097326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60" name="Google Shape;760;p48"/>
          <p:cNvCxnSpPr/>
          <p:nvPr/>
        </p:nvCxnSpPr>
        <p:spPr>
          <a:xfrm flipH="1">
            <a:off x="7595088" y="1962171"/>
            <a:ext cx="1249421" cy="1160285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61" name="Google Shape;761;p48"/>
          <p:cNvCxnSpPr>
            <a:endCxn id="705" idx="0"/>
          </p:cNvCxnSpPr>
          <p:nvPr/>
        </p:nvCxnSpPr>
        <p:spPr>
          <a:xfrm flipH="1">
            <a:off x="5607178" y="1996799"/>
            <a:ext cx="2346000" cy="11139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62" name="Google Shape;762;p48"/>
          <p:cNvCxnSpPr>
            <a:endCxn id="712" idx="0"/>
          </p:cNvCxnSpPr>
          <p:nvPr/>
        </p:nvCxnSpPr>
        <p:spPr>
          <a:xfrm flipH="1">
            <a:off x="5851274" y="1996799"/>
            <a:ext cx="2253300" cy="11139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63" name="Google Shape;763;p48"/>
          <p:cNvCxnSpPr>
            <a:endCxn id="714" idx="0"/>
          </p:cNvCxnSpPr>
          <p:nvPr/>
        </p:nvCxnSpPr>
        <p:spPr>
          <a:xfrm flipH="1">
            <a:off x="6103965" y="1973751"/>
            <a:ext cx="2112000" cy="11397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64" name="Google Shape;764;p48"/>
          <p:cNvCxnSpPr>
            <a:endCxn id="720" idx="0"/>
          </p:cNvCxnSpPr>
          <p:nvPr/>
        </p:nvCxnSpPr>
        <p:spPr>
          <a:xfrm flipH="1">
            <a:off x="6623462" y="1996799"/>
            <a:ext cx="1742400" cy="11139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65" name="Google Shape;765;p48"/>
          <p:cNvCxnSpPr>
            <a:endCxn id="722" idx="0"/>
          </p:cNvCxnSpPr>
          <p:nvPr/>
        </p:nvCxnSpPr>
        <p:spPr>
          <a:xfrm flipH="1">
            <a:off x="6880691" y="1988399"/>
            <a:ext cx="1580400" cy="1122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66" name="Google Shape;766;p48"/>
          <p:cNvCxnSpPr>
            <a:endCxn id="724" idx="0"/>
          </p:cNvCxnSpPr>
          <p:nvPr/>
        </p:nvCxnSpPr>
        <p:spPr>
          <a:xfrm flipH="1">
            <a:off x="7356926" y="1988399"/>
            <a:ext cx="1389600" cy="1122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67" name="Google Shape;767;p48"/>
          <p:cNvCxnSpPr>
            <a:endCxn id="734" idx="0"/>
          </p:cNvCxnSpPr>
          <p:nvPr/>
        </p:nvCxnSpPr>
        <p:spPr>
          <a:xfrm flipH="1">
            <a:off x="8610559" y="1955399"/>
            <a:ext cx="834600" cy="1155300"/>
          </a:xfrm>
          <a:prstGeom prst="straightConnector1">
            <a:avLst/>
          </a:prstGeom>
          <a:noFill/>
          <a:ln w="9525" cap="flat" cmpd="sng">
            <a:solidFill>
              <a:srgbClr val="C4E0B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68" name="Google Shape;768;p48"/>
          <p:cNvCxnSpPr>
            <a:endCxn id="732" idx="0"/>
          </p:cNvCxnSpPr>
          <p:nvPr/>
        </p:nvCxnSpPr>
        <p:spPr>
          <a:xfrm flipH="1">
            <a:off x="8134325" y="1955399"/>
            <a:ext cx="1022100" cy="1155300"/>
          </a:xfrm>
          <a:prstGeom prst="straightConnector1">
            <a:avLst/>
          </a:prstGeom>
          <a:noFill/>
          <a:ln w="9525" cap="flat" cmpd="sng">
            <a:solidFill>
              <a:srgbClr val="C4E0B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69" name="Google Shape;769;p48"/>
          <p:cNvCxnSpPr>
            <a:endCxn id="728" idx="0"/>
          </p:cNvCxnSpPr>
          <p:nvPr/>
        </p:nvCxnSpPr>
        <p:spPr>
          <a:xfrm flipH="1">
            <a:off x="8366465" y="1955399"/>
            <a:ext cx="947100" cy="1155300"/>
          </a:xfrm>
          <a:prstGeom prst="straightConnector1">
            <a:avLst/>
          </a:prstGeom>
          <a:noFill/>
          <a:ln w="9525" cap="flat" cmpd="sng">
            <a:solidFill>
              <a:srgbClr val="C4E0B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70" name="Google Shape;770;p48"/>
          <p:cNvCxnSpPr>
            <a:endCxn id="741" idx="0"/>
          </p:cNvCxnSpPr>
          <p:nvPr/>
        </p:nvCxnSpPr>
        <p:spPr>
          <a:xfrm flipH="1">
            <a:off x="9387958" y="1921799"/>
            <a:ext cx="348300" cy="1188900"/>
          </a:xfrm>
          <a:prstGeom prst="straightConnector1">
            <a:avLst/>
          </a:prstGeom>
          <a:noFill/>
          <a:ln w="9525" cap="flat" cmpd="sng">
            <a:solidFill>
              <a:srgbClr val="C4E0B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71" name="Google Shape;771;p48"/>
          <p:cNvCxnSpPr/>
          <p:nvPr/>
        </p:nvCxnSpPr>
        <p:spPr>
          <a:xfrm>
            <a:off x="4657949" y="4339271"/>
            <a:ext cx="3038892" cy="6487"/>
          </a:xfrm>
          <a:prstGeom prst="straightConnector1">
            <a:avLst/>
          </a:prstGeom>
          <a:noFill/>
          <a:ln w="47625" cap="flat" cmpd="sng">
            <a:solidFill>
              <a:schemeClr val="dk1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772" name="Google Shape;772;p48"/>
          <p:cNvCxnSpPr/>
          <p:nvPr/>
        </p:nvCxnSpPr>
        <p:spPr>
          <a:xfrm>
            <a:off x="7655270" y="4339271"/>
            <a:ext cx="1791524" cy="0"/>
          </a:xfrm>
          <a:prstGeom prst="straightConnector1">
            <a:avLst/>
          </a:prstGeom>
          <a:noFill/>
          <a:ln w="47625" cap="flat" cmpd="sng">
            <a:solidFill>
              <a:schemeClr val="dk1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sp>
        <p:nvSpPr>
          <p:cNvPr id="773" name="Google Shape;773;p48"/>
          <p:cNvSpPr txBox="1"/>
          <p:nvPr/>
        </p:nvSpPr>
        <p:spPr>
          <a:xfrm>
            <a:off x="5454710" y="4381624"/>
            <a:ext cx="14523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part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48"/>
          <p:cNvSpPr txBox="1"/>
          <p:nvPr/>
        </p:nvSpPr>
        <p:spPr>
          <a:xfrm>
            <a:off x="7811514" y="4389699"/>
            <a:ext cx="11655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Parity part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5" name="Google Shape;775;p48"/>
          <p:cNvCxnSpPr/>
          <p:nvPr/>
        </p:nvCxnSpPr>
        <p:spPr>
          <a:xfrm>
            <a:off x="6797992" y="2009121"/>
            <a:ext cx="2241858" cy="1101576"/>
          </a:xfrm>
          <a:prstGeom prst="straightConnector1">
            <a:avLst/>
          </a:prstGeom>
          <a:noFill/>
          <a:ln w="9525" cap="flat" cmpd="sng">
            <a:solidFill>
              <a:srgbClr val="BBD6E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76" name="Google Shape;776;p48"/>
          <p:cNvCxnSpPr>
            <a:endCxn id="739" idx="0"/>
          </p:cNvCxnSpPr>
          <p:nvPr/>
        </p:nvCxnSpPr>
        <p:spPr>
          <a:xfrm flipH="1">
            <a:off x="9130728" y="1948799"/>
            <a:ext cx="477600" cy="1161900"/>
          </a:xfrm>
          <a:prstGeom prst="straightConnector1">
            <a:avLst/>
          </a:prstGeom>
          <a:noFill/>
          <a:ln w="9525" cap="flat" cmpd="sng">
            <a:solidFill>
              <a:srgbClr val="C4E0B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77" name="Google Shape;777;p48"/>
          <p:cNvCxnSpPr/>
          <p:nvPr/>
        </p:nvCxnSpPr>
        <p:spPr>
          <a:xfrm>
            <a:off x="5780269" y="2009119"/>
            <a:ext cx="1213969" cy="107659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78" name="Google Shape;778;p48"/>
          <p:cNvCxnSpPr>
            <a:endCxn id="721" idx="0"/>
          </p:cNvCxnSpPr>
          <p:nvPr/>
        </p:nvCxnSpPr>
        <p:spPr>
          <a:xfrm>
            <a:off x="5694869" y="2007299"/>
            <a:ext cx="1061700" cy="1103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79" name="Google Shape;779;p48"/>
          <p:cNvCxnSpPr/>
          <p:nvPr/>
        </p:nvCxnSpPr>
        <p:spPr>
          <a:xfrm>
            <a:off x="6634607" y="2006369"/>
            <a:ext cx="2138250" cy="1080431"/>
          </a:xfrm>
          <a:prstGeom prst="straightConnector1">
            <a:avLst/>
          </a:prstGeom>
          <a:noFill/>
          <a:ln w="9525" cap="flat" cmpd="sng">
            <a:solidFill>
              <a:srgbClr val="BBD6E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80" name="Google Shape;780;p48"/>
          <p:cNvCxnSpPr>
            <a:endCxn id="735" idx="0"/>
          </p:cNvCxnSpPr>
          <p:nvPr/>
        </p:nvCxnSpPr>
        <p:spPr>
          <a:xfrm>
            <a:off x="6539864" y="2006399"/>
            <a:ext cx="1947600" cy="1104300"/>
          </a:xfrm>
          <a:prstGeom prst="straightConnector1">
            <a:avLst/>
          </a:prstGeom>
          <a:noFill/>
          <a:ln w="9525" cap="flat" cmpd="sng">
            <a:solidFill>
              <a:srgbClr val="BBD6E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81" name="Google Shape;781;p48"/>
          <p:cNvCxnSpPr/>
          <p:nvPr/>
        </p:nvCxnSpPr>
        <p:spPr>
          <a:xfrm flipH="1">
            <a:off x="7868766" y="1935094"/>
            <a:ext cx="1156783" cy="1171313"/>
          </a:xfrm>
          <a:prstGeom prst="straightConnector1">
            <a:avLst/>
          </a:prstGeom>
          <a:noFill/>
          <a:ln w="9525" cap="flat" cmpd="sng">
            <a:solidFill>
              <a:srgbClr val="C4E0B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82" name="Google Shape;782;p48"/>
          <p:cNvCxnSpPr>
            <a:endCxn id="736" idx="0"/>
          </p:cNvCxnSpPr>
          <p:nvPr/>
        </p:nvCxnSpPr>
        <p:spPr>
          <a:xfrm flipH="1">
            <a:off x="8863251" y="1947951"/>
            <a:ext cx="666000" cy="1165500"/>
          </a:xfrm>
          <a:prstGeom prst="straightConnector1">
            <a:avLst/>
          </a:prstGeom>
          <a:noFill/>
          <a:ln w="9525" cap="flat" cmpd="sng">
            <a:solidFill>
              <a:srgbClr val="C4E0B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83" name="Google Shape;783;p48"/>
          <p:cNvCxnSpPr>
            <a:endCxn id="717" idx="0"/>
          </p:cNvCxnSpPr>
          <p:nvPr/>
        </p:nvCxnSpPr>
        <p:spPr>
          <a:xfrm flipH="1">
            <a:off x="7112832" y="1998599"/>
            <a:ext cx="1467300" cy="1112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84" name="Google Shape;784;p48"/>
          <p:cNvCxnSpPr>
            <a:endCxn id="718" idx="0"/>
          </p:cNvCxnSpPr>
          <p:nvPr/>
        </p:nvCxnSpPr>
        <p:spPr>
          <a:xfrm flipH="1">
            <a:off x="6357662" y="2005199"/>
            <a:ext cx="1930200" cy="11055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785" name="Google Shape;785;p48"/>
          <p:cNvCxnSpPr>
            <a:stCxn id="699" idx="0"/>
            <a:endCxn id="700" idx="0"/>
          </p:cNvCxnSpPr>
          <p:nvPr/>
        </p:nvCxnSpPr>
        <p:spPr>
          <a:xfrm rot="-5400000" flipH="1">
            <a:off x="5921302" y="467276"/>
            <a:ext cx="600" cy="1210800"/>
          </a:xfrm>
          <a:prstGeom prst="bentConnector3">
            <a:avLst>
              <a:gd name="adj1" fmla="val -37041667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86" name="Google Shape;786;p48"/>
          <p:cNvCxnSpPr>
            <a:stCxn id="701" idx="0"/>
            <a:endCxn id="702" idx="0"/>
          </p:cNvCxnSpPr>
          <p:nvPr/>
        </p:nvCxnSpPr>
        <p:spPr>
          <a:xfrm rot="-5400000" flipH="1">
            <a:off x="8792699" y="470876"/>
            <a:ext cx="600" cy="1203600"/>
          </a:xfrm>
          <a:prstGeom prst="bentConnector3">
            <a:avLst>
              <a:gd name="adj1" fmla="val -37041583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87" name="Google Shape;787;p48"/>
          <p:cNvSpPr txBox="1"/>
          <p:nvPr/>
        </p:nvSpPr>
        <p:spPr>
          <a:xfrm>
            <a:off x="5343497" y="429961"/>
            <a:ext cx="11575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encode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48"/>
          <p:cNvSpPr txBox="1"/>
          <p:nvPr/>
        </p:nvSpPr>
        <p:spPr>
          <a:xfrm>
            <a:off x="8206671" y="443017"/>
            <a:ext cx="11575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encode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FX25_p22-1">
            <a:hlinkClick r:id="" action="ppaction://media"/>
            <a:extLst>
              <a:ext uri="{FF2B5EF4-FFF2-40B4-BE49-F238E27FC236}">
                <a16:creationId xmlns:a16="http://schemas.microsoft.com/office/drawing/2014/main" id="{88D66CA8-E4B7-4F02-9B1E-999389D75C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071" y="54954"/>
            <a:ext cx="609600" cy="609600"/>
          </a:xfrm>
          <a:prstGeom prst="rect">
            <a:avLst/>
          </a:prstGeom>
        </p:spPr>
      </p:pic>
      <p:pic>
        <p:nvPicPr>
          <p:cNvPr id="3" name="FX25_p22-2">
            <a:hlinkClick r:id="" action="ppaction://media"/>
            <a:extLst>
              <a:ext uri="{FF2B5EF4-FFF2-40B4-BE49-F238E27FC236}">
                <a16:creationId xmlns:a16="http://schemas.microsoft.com/office/drawing/2014/main" id="{83E7E25C-C875-4716-A9AC-09BC7ADBDA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318" y="6795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Correlation Tag Exhaustion by Expansion</a:t>
            </a:r>
            <a:endParaRPr/>
          </a:p>
        </p:txBody>
      </p:sp>
      <p:sp>
        <p:nvSpPr>
          <p:cNvPr id="795" name="Google Shape;795;p49"/>
          <p:cNvSpPr txBox="1"/>
          <p:nvPr/>
        </p:nvSpPr>
        <p:spPr>
          <a:xfrm>
            <a:off x="1028320" y="2050534"/>
            <a:ext cx="1059340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propose a format that combines two types of Correlation Tags for frame with multiple blocks to reduce the number of Tags consumed in the future.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FX25_p23-1">
            <a:hlinkClick r:id="" action="ppaction://media"/>
            <a:extLst>
              <a:ext uri="{FF2B5EF4-FFF2-40B4-BE49-F238E27FC236}">
                <a16:creationId xmlns:a16="http://schemas.microsoft.com/office/drawing/2014/main" id="{C4EF7851-05A7-43B7-92DB-9F12A1D8E8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406" y="9532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FX.25 Correlation Tag Code (part1) </a:t>
            </a:r>
            <a:endParaRPr dirty="0"/>
          </a:p>
        </p:txBody>
      </p:sp>
      <p:graphicFrame>
        <p:nvGraphicFramePr>
          <p:cNvPr id="801" name="Google Shape;801;p50"/>
          <p:cNvGraphicFramePr/>
          <p:nvPr/>
        </p:nvGraphicFramePr>
        <p:xfrm>
          <a:off x="1264268" y="1850506"/>
          <a:ext cx="8998400" cy="405092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86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1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Tag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Correlation Tag Value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Encoding Type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 type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2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0x566ED2717946107E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Reserved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0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0xB74DB7DF8A532F3E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RS(255,239)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2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0x26FF60A600CC8FDE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RS(144,128)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0xC7DC0508F3D9B09E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RS(80,64)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Tag-1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75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0x8F056EB4369660EE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RS(48,32)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0x6E260B1AC5835FAE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RS(255,223)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Tag-1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0xFF94DC634F1CFF4E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RS(160,128)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Tag-1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2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0x1EB7B9CDBC09C00E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RS(96,64)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2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0xDBF869BD2DBB1776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RS(64,32)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0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0x3ADB0C13DEAE2836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RS(255,191)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0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0A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0xAB69DB6A543188D6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RS(192,128)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0B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0x4A4ABEC4A724B796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RS(128,64)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Tag-1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2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0C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0x0293D578626B67E6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2 x RS(255,239)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Tag-1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9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0D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0x41C246CB5DE62A7E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2 x RS(255,223)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Tag-1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2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0E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0x720267AF1BE1F846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2 x RS(255,191)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Tag-1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6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0F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0x93210201E8F4C706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3 x RS(255,191)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Tag-1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6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continued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2" name="FX25_p24-1">
            <a:hlinkClick r:id="" action="ppaction://media"/>
            <a:extLst>
              <a:ext uri="{FF2B5EF4-FFF2-40B4-BE49-F238E27FC236}">
                <a16:creationId xmlns:a16="http://schemas.microsoft.com/office/drawing/2014/main" id="{76984FCC-6778-4936-B48E-961E68E25A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406" y="60325"/>
            <a:ext cx="609600" cy="609600"/>
          </a:xfrm>
          <a:prstGeom prst="rect">
            <a:avLst/>
          </a:prstGeom>
        </p:spPr>
      </p:pic>
      <p:pic>
        <p:nvPicPr>
          <p:cNvPr id="3" name="FX25_p24-2">
            <a:hlinkClick r:id="" action="ppaction://media"/>
            <a:extLst>
              <a:ext uri="{FF2B5EF4-FFF2-40B4-BE49-F238E27FC236}">
                <a16:creationId xmlns:a16="http://schemas.microsoft.com/office/drawing/2014/main" id="{CFA7859F-738A-4338-BB53-5E4D0516D3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406" y="669925"/>
            <a:ext cx="609600" cy="609600"/>
          </a:xfrm>
          <a:prstGeom prst="rect">
            <a:avLst/>
          </a:prstGeom>
        </p:spPr>
      </p:pic>
      <p:pic>
        <p:nvPicPr>
          <p:cNvPr id="4" name="FX25_p24-3">
            <a:hlinkClick r:id="" action="ppaction://media"/>
            <a:extLst>
              <a:ext uri="{FF2B5EF4-FFF2-40B4-BE49-F238E27FC236}">
                <a16:creationId xmlns:a16="http://schemas.microsoft.com/office/drawing/2014/main" id="{6D7BFF12-C761-4E20-B4D2-5142C7E69FC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658" y="12795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Frame length expansion format with 2</a:t>
            </a:r>
            <a:r>
              <a:rPr lang="en-US" baseline="30000"/>
              <a:t>nd</a:t>
            </a:r>
            <a:r>
              <a:rPr lang="en-US"/>
              <a:t> Tag</a:t>
            </a:r>
            <a:endParaRPr/>
          </a:p>
        </p:txBody>
      </p:sp>
      <p:sp>
        <p:nvSpPr>
          <p:cNvPr id="807" name="Google Shape;807;p51"/>
          <p:cNvSpPr/>
          <p:nvPr/>
        </p:nvSpPr>
        <p:spPr>
          <a:xfrm>
            <a:off x="4004713" y="3175075"/>
            <a:ext cx="3945286" cy="100965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part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(Several messages)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51"/>
          <p:cNvSpPr/>
          <p:nvPr/>
        </p:nvSpPr>
        <p:spPr>
          <a:xfrm>
            <a:off x="1634175" y="2611851"/>
            <a:ext cx="1185269" cy="1572874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Correlation Tag-1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51"/>
          <p:cNvSpPr/>
          <p:nvPr/>
        </p:nvSpPr>
        <p:spPr>
          <a:xfrm>
            <a:off x="2819444" y="2611851"/>
            <a:ext cx="1185269" cy="1572874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Correlation Tag-2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51"/>
          <p:cNvSpPr/>
          <p:nvPr/>
        </p:nvSpPr>
        <p:spPr>
          <a:xfrm>
            <a:off x="7949999" y="3175075"/>
            <a:ext cx="1925522" cy="100965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parity part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(Several parities)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51"/>
          <p:cNvSpPr/>
          <p:nvPr/>
        </p:nvSpPr>
        <p:spPr>
          <a:xfrm>
            <a:off x="4004713" y="2611852"/>
            <a:ext cx="5870808" cy="563224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length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2" name="Google Shape;812;p51"/>
          <p:cNvCxnSpPr>
            <a:stCxn id="808" idx="0"/>
            <a:endCxn id="811" idx="0"/>
          </p:cNvCxnSpPr>
          <p:nvPr/>
        </p:nvCxnSpPr>
        <p:spPr>
          <a:xfrm rot="-5400000" flipH="1">
            <a:off x="4583159" y="255501"/>
            <a:ext cx="600" cy="4713300"/>
          </a:xfrm>
          <a:prstGeom prst="bentConnector3">
            <a:avLst>
              <a:gd name="adj1" fmla="val -3810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13" name="Google Shape;813;p51"/>
          <p:cNvSpPr txBox="1"/>
          <p:nvPr/>
        </p:nvSpPr>
        <p:spPr>
          <a:xfrm>
            <a:off x="1634175" y="1784626"/>
            <a:ext cx="58582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tag specifies the length of the frame.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4" name="Google Shape;814;p51"/>
          <p:cNvCxnSpPr>
            <a:stCxn id="809" idx="2"/>
            <a:endCxn id="810" idx="2"/>
          </p:cNvCxnSpPr>
          <p:nvPr/>
        </p:nvCxnSpPr>
        <p:spPr>
          <a:xfrm rot="-5400000" flipH="1">
            <a:off x="6162178" y="1434625"/>
            <a:ext cx="600" cy="5500800"/>
          </a:xfrm>
          <a:prstGeom prst="bentConnector3">
            <a:avLst>
              <a:gd name="adj1" fmla="val 3704158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15" name="Google Shape;815;p51"/>
          <p:cNvSpPr txBox="1"/>
          <p:nvPr/>
        </p:nvSpPr>
        <p:spPr>
          <a:xfrm>
            <a:off x="3418428" y="4506320"/>
            <a:ext cx="64714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second tag specifies the FEC coding algorithm.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FX25_p25-1">
            <a:hlinkClick r:id="" action="ppaction://media"/>
            <a:extLst>
              <a:ext uri="{FF2B5EF4-FFF2-40B4-BE49-F238E27FC236}">
                <a16:creationId xmlns:a16="http://schemas.microsoft.com/office/drawing/2014/main" id="{780BF297-FE06-4E15-BDF9-3B31D3023A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071" y="60325"/>
            <a:ext cx="609600" cy="609600"/>
          </a:xfrm>
          <a:prstGeom prst="rect">
            <a:avLst/>
          </a:prstGeom>
        </p:spPr>
      </p:pic>
      <p:pic>
        <p:nvPicPr>
          <p:cNvPr id="3" name="FX25_p25-2">
            <a:hlinkClick r:id="" action="ppaction://media"/>
            <a:extLst>
              <a:ext uri="{FF2B5EF4-FFF2-40B4-BE49-F238E27FC236}">
                <a16:creationId xmlns:a16="http://schemas.microsoft.com/office/drawing/2014/main" id="{B2A04665-9C4C-4EED-8E6A-41A2233DDD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071" y="662551"/>
            <a:ext cx="609600" cy="609600"/>
          </a:xfrm>
          <a:prstGeom prst="rect">
            <a:avLst/>
          </a:prstGeom>
        </p:spPr>
      </p:pic>
      <p:pic>
        <p:nvPicPr>
          <p:cNvPr id="4" name="FX25_p25-3">
            <a:hlinkClick r:id="" action="ppaction://media"/>
            <a:extLst>
              <a:ext uri="{FF2B5EF4-FFF2-40B4-BE49-F238E27FC236}">
                <a16:creationId xmlns:a16="http://schemas.microsoft.com/office/drawing/2014/main" id="{90E3D88B-0877-4F29-8816-3EF7EEA3B3A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071" y="1264777"/>
            <a:ext cx="609600" cy="609600"/>
          </a:xfrm>
          <a:prstGeom prst="rect">
            <a:avLst/>
          </a:prstGeom>
        </p:spPr>
      </p:pic>
      <p:pic>
        <p:nvPicPr>
          <p:cNvPr id="5" name="FX25_p25-4">
            <a:hlinkClick r:id="" action="ppaction://media"/>
            <a:extLst>
              <a:ext uri="{FF2B5EF4-FFF2-40B4-BE49-F238E27FC236}">
                <a16:creationId xmlns:a16="http://schemas.microsoft.com/office/drawing/2014/main" id="{8CDB1FEF-79A3-49CB-9F5E-A874340D47C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071" y="187437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FX.25 Correlation Tag Code (part2)</a:t>
            </a:r>
            <a:endParaRPr/>
          </a:p>
        </p:txBody>
      </p:sp>
      <p:graphicFrame>
        <p:nvGraphicFramePr>
          <p:cNvPr id="821" name="Google Shape;821;p52"/>
          <p:cNvGraphicFramePr/>
          <p:nvPr/>
        </p:nvGraphicFramePr>
        <p:xfrm>
          <a:off x="1264268" y="1850506"/>
          <a:ext cx="8998400" cy="405092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86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1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Tag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Correlation Tag Value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Encoding Type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 type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2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0x10A58F97533893FA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Reserved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0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0xF186EA39A02DACBA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Reserved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2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0x60343D402AB20C5A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x Specified by PN2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Tag-2 (with Tag-3)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0x811758EED9A7331A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x Specified by PN2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Tag-2 (with Tag-3)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75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0xC9CE33521CE8E36A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x Specified by PN2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Tag-2 (with Tag-3)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0x28ED56FCEFFDDC2A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x Specified by PN2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Tag-2 (with Tag-3)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0xB95F818565627CCA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x Specified by PN2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Tag-2 (with Tag-3)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2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0x587CE42B9677438A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 x Specified by PN2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Tag-2 (with Tag-3)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2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0x9D33345B07C594F2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x Specified by PN2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Tag-2 (with Tag-3)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0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0x7C1051F5F4D0ABB2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x Specified by PN2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Tag-2 (with Tag-3)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0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1A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0xEDA2868C7E4F0B52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x Specified by PN2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Tag-2 (with Tag-3)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1B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0x0C81E3228D5A3412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 x Specified by PN2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Tag-2 (with Tag-3)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2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1C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0x4458889E4815E462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x Specified by PN2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Tag-2 (with Tag-3)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9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0xA57BED30BB00DB22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 x Specified by PN2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Tag-2 (with Tag-3)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2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0x34C93A49319F7BC2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 x Specified by PN2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Tag-2 (with Tag-3)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6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1F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0xD5EA5FE7C28A4482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x Specified by PN2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Tag-2 (with Tag-3)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6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continued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822" name="Google Shape;822;p52"/>
          <p:cNvSpPr txBox="1"/>
          <p:nvPr/>
        </p:nvSpPr>
        <p:spPr>
          <a:xfrm>
            <a:off x="5653050" y="6061265"/>
            <a:ext cx="10373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Table.2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FX25_p26-1">
            <a:hlinkClick r:id="" action="ppaction://media"/>
            <a:extLst>
              <a:ext uri="{FF2B5EF4-FFF2-40B4-BE49-F238E27FC236}">
                <a16:creationId xmlns:a16="http://schemas.microsoft.com/office/drawing/2014/main" id="{CD1F1A7E-EFC1-4851-A340-811297C50F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488" y="603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FX.25 Correlation Tag Code (part3)</a:t>
            </a:r>
            <a:endParaRPr/>
          </a:p>
        </p:txBody>
      </p:sp>
      <p:graphicFrame>
        <p:nvGraphicFramePr>
          <p:cNvPr id="828" name="Google Shape;828;p53"/>
          <p:cNvGraphicFramePr/>
          <p:nvPr/>
        </p:nvGraphicFramePr>
        <p:xfrm>
          <a:off x="1264268" y="1850506"/>
          <a:ext cx="9177550" cy="405092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90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1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Tag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Correlation Tag Value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Encoding Type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 type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2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0x9428192C9F6C6EFC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Use PN2 (Extended tag)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Tag-3 (show table A)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0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0x750B7C826C7951BC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2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0xE4B9ABFBE6E6F15C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0x059ACE5515F3CE1C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75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0x4D43A5E9D0BC1E6C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0xAC60C04723A9212C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0x3DD2173EA93681CC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2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0xDCF172905A23BE8C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2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0x19BEA2E0CB9169F4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0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0xF89DC74E388456B4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0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2A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0x692F1037B21BF654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2B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0x880C7599410EC914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2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2C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0xC0D51E2584411964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9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0x21F67B8B77542624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2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0xB044ACF2FDCB86C4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6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2F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0x5167C95C0EDEB984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6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continued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829" name="Google Shape;829;p53"/>
          <p:cNvSpPr txBox="1"/>
          <p:nvPr/>
        </p:nvSpPr>
        <p:spPr>
          <a:xfrm>
            <a:off x="5653050" y="6061265"/>
            <a:ext cx="11135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Table.3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FX25_p27-1">
            <a:hlinkClick r:id="" action="ppaction://media"/>
            <a:extLst>
              <a:ext uri="{FF2B5EF4-FFF2-40B4-BE49-F238E27FC236}">
                <a16:creationId xmlns:a16="http://schemas.microsoft.com/office/drawing/2014/main" id="{95F6962F-37BF-435D-88EC-FBD0DB77BB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58" y="603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FX.25 Extended Correlation Tag Code</a:t>
            </a:r>
            <a:endParaRPr/>
          </a:p>
        </p:txBody>
      </p:sp>
      <p:graphicFrame>
        <p:nvGraphicFramePr>
          <p:cNvPr id="835" name="Google Shape;835;p54"/>
          <p:cNvGraphicFramePr/>
          <p:nvPr/>
        </p:nvGraphicFramePr>
        <p:xfrm>
          <a:off x="1264268" y="1850506"/>
          <a:ext cx="8998400" cy="3837835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86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1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Tag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Correlation Tag Value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Encoding Type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 type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20-0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0x9428192C9F6C6EFC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Reserved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Tag-3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20-1  (1bit rotated)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0x4A140C964FB6377E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RS(255, 239)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Tag-3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2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20-2  (2bit rotated)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0xA50A064B27DB1BBE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RS(255, 223)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Tag-3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20-3  (3bit)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0xD285032593ED8DDE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RS(255, 191)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Tag-3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75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20-4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0xE9428192C9F6C6EE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Reserved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Tag-3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20-5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0xF4A140C964FB6376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Reserved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Tag-3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20-6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0xFA50A064B27DB1BA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Reserved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Tag-3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2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20-7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0xFD285032593ED8DC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Reserved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Tag-3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2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20-8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0x7E9428192C9F6C6E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Reserved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Tag-3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0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20-9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0xBF4A140C964FB636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Etc.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Tag-3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0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20-10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0xDFA50A064B27DB1A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Etc.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Tag-3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20-11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0xEFD285032593ED8C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Etc.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Tag-3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2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20-12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0x77E9428192C9F6C6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Etc.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Tag-3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9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20-13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0xBBF4A140C964FB62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Etc.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Tag-3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2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20-14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0xDDFA50A064B27DB0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Etc.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Tag-3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6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20-15 to 20-62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Tag-3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36" name="Google Shape;836;p54"/>
          <p:cNvSpPr txBox="1"/>
          <p:nvPr/>
        </p:nvSpPr>
        <p:spPr>
          <a:xfrm>
            <a:off x="5653049" y="6061265"/>
            <a:ext cx="1027969" cy="38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Table.A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FX25_p28-1">
            <a:hlinkClick r:id="" action="ppaction://media"/>
            <a:extLst>
              <a:ext uri="{FF2B5EF4-FFF2-40B4-BE49-F238E27FC236}">
                <a16:creationId xmlns:a16="http://schemas.microsoft.com/office/drawing/2014/main" id="{ED217219-072C-4C3A-BCA0-299D339654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120" y="60325"/>
            <a:ext cx="609600" cy="609600"/>
          </a:xfrm>
          <a:prstGeom prst="rect">
            <a:avLst/>
          </a:prstGeom>
        </p:spPr>
      </p:pic>
      <p:pic>
        <p:nvPicPr>
          <p:cNvPr id="3" name="FX25_p28-2">
            <a:hlinkClick r:id="" action="ppaction://media"/>
            <a:extLst>
              <a:ext uri="{FF2B5EF4-FFF2-40B4-BE49-F238E27FC236}">
                <a16:creationId xmlns:a16="http://schemas.microsoft.com/office/drawing/2014/main" id="{21A8F7B0-DD95-4C1C-B400-08B5566856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120" y="6699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FX.25 Correlation Tag Code (part4)</a:t>
            </a:r>
            <a:endParaRPr dirty="0"/>
          </a:p>
        </p:txBody>
      </p:sp>
      <p:graphicFrame>
        <p:nvGraphicFramePr>
          <p:cNvPr id="842" name="Google Shape;842;p55"/>
          <p:cNvGraphicFramePr/>
          <p:nvPr/>
        </p:nvGraphicFramePr>
        <p:xfrm>
          <a:off x="1264268" y="1850506"/>
          <a:ext cx="8998400" cy="405092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86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1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Tag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Correlation Tag Value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Encoding Type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Tag type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2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0xD2E344CAB512ED78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0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0x33C021644607D238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2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0xA272F61DCC9872D8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0x435193B33F8D4D98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75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0x0B88F80FFAC29DE8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0xEAAB9DA109D7A2A8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0x7B194AD883480248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2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0x9A3A2F76705D3D08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2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0x5F75FF06E1EFEA70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0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0xBE569AA812FAD530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0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3A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0x2FE44DD1986575D0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3B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0xCEC7287F6B704A90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2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3C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0x861E43C3AE3F9AE0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9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0x673D266D5D2AA5A0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2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0xF68FF114D7B50540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6675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3F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0x17AC94BA24A03A00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Undefined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0x41C246CB5DE62A7E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/>
                        <a:t>Reserved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843" name="Google Shape;843;p55"/>
          <p:cNvSpPr txBox="1"/>
          <p:nvPr/>
        </p:nvSpPr>
        <p:spPr>
          <a:xfrm>
            <a:off x="5653049" y="6061264"/>
            <a:ext cx="998473" cy="398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Table.4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FX25_p29-1">
            <a:hlinkClick r:id="" action="ppaction://media"/>
            <a:extLst>
              <a:ext uri="{FF2B5EF4-FFF2-40B4-BE49-F238E27FC236}">
                <a16:creationId xmlns:a16="http://schemas.microsoft.com/office/drawing/2014/main" id="{27FD0A0C-C679-458E-85D0-A2A4FBDB02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61" y="60325"/>
            <a:ext cx="609600" cy="609600"/>
          </a:xfrm>
          <a:prstGeom prst="rect">
            <a:avLst/>
          </a:prstGeom>
        </p:spPr>
      </p:pic>
      <p:pic>
        <p:nvPicPr>
          <p:cNvPr id="3" name="FX25_p29-2">
            <a:hlinkClick r:id="" action="ppaction://media"/>
            <a:extLst>
              <a:ext uri="{FF2B5EF4-FFF2-40B4-BE49-F238E27FC236}">
                <a16:creationId xmlns:a16="http://schemas.microsoft.com/office/drawing/2014/main" id="{365F5CE4-E85B-4792-8AF8-1EF24C66C3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61" y="669925"/>
            <a:ext cx="609600" cy="609600"/>
          </a:xfrm>
          <a:prstGeom prst="rect">
            <a:avLst/>
          </a:prstGeom>
        </p:spPr>
      </p:pic>
      <p:pic>
        <p:nvPicPr>
          <p:cNvPr id="4" name="FX25_p29-3">
            <a:hlinkClick r:id="" action="ppaction://media"/>
            <a:extLst>
              <a:ext uri="{FF2B5EF4-FFF2-40B4-BE49-F238E27FC236}">
                <a16:creationId xmlns:a16="http://schemas.microsoft.com/office/drawing/2014/main" id="{97685749-C606-4486-B1F5-7812C030B4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369" y="12795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324000" y="1710000"/>
            <a:ext cx="11412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PRUG  is a non-profit, voluntary organization in Japan.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It was established in 1985.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The purpose of PRUG is to promote the use of packet radio and to research the latest technologies in amateur radio.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918000" y="490800"/>
            <a:ext cx="106020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PRUG  (Packet Radio Users' Group) </a:t>
            </a:r>
            <a:endParaRPr sz="5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2-note">
            <a:hlinkClick r:id="" action="ppaction://media"/>
            <a:extLst>
              <a:ext uri="{FF2B5EF4-FFF2-40B4-BE49-F238E27FC236}">
                <a16:creationId xmlns:a16="http://schemas.microsoft.com/office/drawing/2014/main" id="{2C40D90A-B224-4041-9D65-DE5B7F183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8400" y="18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1;p55">
            <a:extLst>
              <a:ext uri="{FF2B5EF4-FFF2-40B4-BE49-F238E27FC236}">
                <a16:creationId xmlns:a16="http://schemas.microsoft.com/office/drawing/2014/main" id="{8C33A27A-9841-4688-8D60-7042274017FE}"/>
              </a:ext>
            </a:extLst>
          </p:cNvPr>
          <p:cNvSpPr txBox="1">
            <a:spLocks/>
          </p:cNvSpPr>
          <p:nvPr/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/>
              <a:t>Please visit PRUG website for further information.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4400"/>
              <a:buFont typeface="Calibri"/>
              <a:buNone/>
            </a:pPr>
            <a:endParaRPr lang="en-US" sz="3600" dirty="0"/>
          </a:p>
          <a:p>
            <a:pPr>
              <a:lnSpc>
                <a:spcPct val="90000"/>
              </a:lnSpc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dirty="0"/>
              <a:t>http://www.prug.com/</a:t>
            </a:r>
            <a:endParaRPr lang="fr-FR" sz="4800" dirty="0"/>
          </a:p>
        </p:txBody>
      </p:sp>
      <p:pic>
        <p:nvPicPr>
          <p:cNvPr id="3" name="C-1">
            <a:hlinkClick r:id="" action="ppaction://media"/>
            <a:extLst>
              <a:ext uri="{FF2B5EF4-FFF2-40B4-BE49-F238E27FC236}">
                <a16:creationId xmlns:a16="http://schemas.microsoft.com/office/drawing/2014/main" id="{47F4654D-DF38-4E7B-88CD-B38A5D9E28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5340" y="173966"/>
            <a:ext cx="609600" cy="609600"/>
          </a:xfrm>
          <a:prstGeom prst="rect">
            <a:avLst/>
          </a:prstGeom>
        </p:spPr>
      </p:pic>
      <p:pic>
        <p:nvPicPr>
          <p:cNvPr id="4" name="D-1N">
            <a:hlinkClick r:id="" action="ppaction://media"/>
            <a:extLst>
              <a:ext uri="{FF2B5EF4-FFF2-40B4-BE49-F238E27FC236}">
                <a16:creationId xmlns:a16="http://schemas.microsoft.com/office/drawing/2014/main" id="{19AA5162-C520-4403-B5A7-B720BC89F7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5340" y="813758"/>
            <a:ext cx="609600" cy="609600"/>
          </a:xfrm>
          <a:prstGeom prst="rect">
            <a:avLst/>
          </a:prstGeom>
        </p:spPr>
      </p:pic>
      <p:pic>
        <p:nvPicPr>
          <p:cNvPr id="5" name="D-2">
            <a:hlinkClick r:id="" action="ppaction://media"/>
            <a:extLst>
              <a:ext uri="{FF2B5EF4-FFF2-40B4-BE49-F238E27FC236}">
                <a16:creationId xmlns:a16="http://schemas.microsoft.com/office/drawing/2014/main" id="{045AF2FF-6F06-4F78-97C7-FC57ECACB32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5340" y="1449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2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415600" y="593398"/>
            <a:ext cx="11360700" cy="282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Current status of</a:t>
            </a: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FX.25 KISS TNC development</a:t>
            </a:r>
            <a:endParaRPr sz="6000"/>
          </a:p>
        </p:txBody>
      </p:sp>
      <p:pic>
        <p:nvPicPr>
          <p:cNvPr id="2" name="P3-note">
            <a:hlinkClick r:id="" action="ppaction://media"/>
            <a:extLst>
              <a:ext uri="{FF2B5EF4-FFF2-40B4-BE49-F238E27FC236}">
                <a16:creationId xmlns:a16="http://schemas.microsoft.com/office/drawing/2014/main" id="{A680E6A6-48F6-46C5-98D5-246A82A423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648" y="13630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18"/>
          <p:cNvCxnSpPr/>
          <p:nvPr/>
        </p:nvCxnSpPr>
        <p:spPr>
          <a:xfrm rot="10800000">
            <a:off x="8787567" y="1887934"/>
            <a:ext cx="900" cy="54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8"/>
          <p:cNvSpPr/>
          <p:nvPr/>
        </p:nvSpPr>
        <p:spPr>
          <a:xfrm>
            <a:off x="203200" y="3472819"/>
            <a:ext cx="5079900" cy="3200700"/>
          </a:xfrm>
          <a:prstGeom prst="roundRect">
            <a:avLst>
              <a:gd name="adj" fmla="val 128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4" name="Google Shape;124;p18"/>
          <p:cNvCxnSpPr/>
          <p:nvPr/>
        </p:nvCxnSpPr>
        <p:spPr>
          <a:xfrm rot="10800000">
            <a:off x="1282446" y="5694790"/>
            <a:ext cx="142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8"/>
          <p:cNvCxnSpPr/>
          <p:nvPr/>
        </p:nvCxnSpPr>
        <p:spPr>
          <a:xfrm rot="10800000">
            <a:off x="9906200" y="2666735"/>
            <a:ext cx="91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18"/>
          <p:cNvSpPr/>
          <p:nvPr/>
        </p:nvSpPr>
        <p:spPr>
          <a:xfrm flipH="1">
            <a:off x="10731500" y="1885697"/>
            <a:ext cx="1257300" cy="92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FX.25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TNC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/>
          <p:nvPr/>
        </p:nvSpPr>
        <p:spPr>
          <a:xfrm flipH="1">
            <a:off x="8978567" y="2353244"/>
            <a:ext cx="990900" cy="401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cxnSp>
        <p:nvCxnSpPr>
          <p:cNvPr id="128" name="Google Shape;128;p18"/>
          <p:cNvCxnSpPr/>
          <p:nvPr/>
        </p:nvCxnSpPr>
        <p:spPr>
          <a:xfrm rot="10800000">
            <a:off x="8788700" y="2428666"/>
            <a:ext cx="20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Google Shape;129;p18"/>
          <p:cNvSpPr/>
          <p:nvPr/>
        </p:nvSpPr>
        <p:spPr>
          <a:xfrm rot="10800000">
            <a:off x="8597367" y="1887896"/>
            <a:ext cx="381300" cy="1851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0" name="Google Shape;130;p18"/>
          <p:cNvCxnSpPr/>
          <p:nvPr/>
        </p:nvCxnSpPr>
        <p:spPr>
          <a:xfrm rot="10800000">
            <a:off x="10342671" y="4089066"/>
            <a:ext cx="72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18"/>
          <p:cNvSpPr/>
          <p:nvPr/>
        </p:nvSpPr>
        <p:spPr>
          <a:xfrm flipH="1">
            <a:off x="10871100" y="3551550"/>
            <a:ext cx="1117500" cy="63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AX.25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TNC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 flipH="1">
            <a:off x="9609421" y="3948409"/>
            <a:ext cx="783300" cy="27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3" name="Google Shape;133;p18"/>
          <p:cNvCxnSpPr/>
          <p:nvPr/>
        </p:nvCxnSpPr>
        <p:spPr>
          <a:xfrm rot="10800000">
            <a:off x="9459571" y="4004584"/>
            <a:ext cx="16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18"/>
          <p:cNvCxnSpPr/>
          <p:nvPr/>
        </p:nvCxnSpPr>
        <p:spPr>
          <a:xfrm rot="10800000">
            <a:off x="9458476" y="3632554"/>
            <a:ext cx="900" cy="37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5" name="Google Shape;135;p18"/>
          <p:cNvGrpSpPr/>
          <p:nvPr/>
        </p:nvGrpSpPr>
        <p:grpSpPr>
          <a:xfrm>
            <a:off x="6096124" y="1726932"/>
            <a:ext cx="1930375" cy="158709"/>
            <a:chOff x="1295400" y="2743200"/>
            <a:chExt cx="1676400" cy="152400"/>
          </a:xfrm>
        </p:grpSpPr>
        <p:cxnSp>
          <p:nvCxnSpPr>
            <p:cNvPr id="136" name="Google Shape;136;p18"/>
            <p:cNvCxnSpPr/>
            <p:nvPr/>
          </p:nvCxnSpPr>
          <p:spPr>
            <a:xfrm>
              <a:off x="1295400" y="2743200"/>
              <a:ext cx="99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18"/>
            <p:cNvCxnSpPr/>
            <p:nvPr/>
          </p:nvCxnSpPr>
          <p:spPr>
            <a:xfrm>
              <a:off x="1981200" y="2895600"/>
              <a:ext cx="99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18"/>
            <p:cNvCxnSpPr/>
            <p:nvPr/>
          </p:nvCxnSpPr>
          <p:spPr>
            <a:xfrm rot="10800000" flipH="1">
              <a:off x="1981200" y="2743200"/>
              <a:ext cx="3048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9" name="Google Shape;139;p18"/>
          <p:cNvSpPr txBox="1"/>
          <p:nvPr/>
        </p:nvSpPr>
        <p:spPr>
          <a:xfrm>
            <a:off x="5283200" y="2225205"/>
            <a:ext cx="38439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reliable communication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with error correction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18"/>
          <p:cNvGrpSpPr/>
          <p:nvPr/>
        </p:nvGrpSpPr>
        <p:grpSpPr>
          <a:xfrm rot="264760">
            <a:off x="6735187" y="3277932"/>
            <a:ext cx="2374955" cy="185473"/>
            <a:chOff x="1295400" y="2743200"/>
            <a:chExt cx="1676400" cy="152400"/>
          </a:xfrm>
        </p:grpSpPr>
        <p:cxnSp>
          <p:nvCxnSpPr>
            <p:cNvPr id="141" name="Google Shape;141;p18"/>
            <p:cNvCxnSpPr/>
            <p:nvPr/>
          </p:nvCxnSpPr>
          <p:spPr>
            <a:xfrm>
              <a:off x="1295400" y="2743200"/>
              <a:ext cx="99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8"/>
            <p:cNvCxnSpPr/>
            <p:nvPr/>
          </p:nvCxnSpPr>
          <p:spPr>
            <a:xfrm>
              <a:off x="1981200" y="2895600"/>
              <a:ext cx="99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8"/>
            <p:cNvCxnSpPr/>
            <p:nvPr/>
          </p:nvCxnSpPr>
          <p:spPr>
            <a:xfrm rot="10800000" flipH="1">
              <a:off x="1981200" y="2743200"/>
              <a:ext cx="3048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4" name="Google Shape;144;p18"/>
          <p:cNvSpPr txBox="1"/>
          <p:nvPr/>
        </p:nvSpPr>
        <p:spPr>
          <a:xfrm>
            <a:off x="6197600" y="3434500"/>
            <a:ext cx="30987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between FX.25 station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and AX.25 station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6502400" y="4115869"/>
            <a:ext cx="23907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compatible with current system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7946" y="3948956"/>
            <a:ext cx="609600" cy="476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18"/>
          <p:cNvGrpSpPr/>
          <p:nvPr/>
        </p:nvGrpSpPr>
        <p:grpSpPr>
          <a:xfrm>
            <a:off x="2399876" y="3661100"/>
            <a:ext cx="2578389" cy="684512"/>
            <a:chOff x="2104760" y="3810153"/>
            <a:chExt cx="1933840" cy="657300"/>
          </a:xfrm>
        </p:grpSpPr>
        <p:cxnSp>
          <p:nvCxnSpPr>
            <p:cNvPr id="148" name="Google Shape;148;p18"/>
            <p:cNvCxnSpPr/>
            <p:nvPr/>
          </p:nvCxnSpPr>
          <p:spPr>
            <a:xfrm rot="10800000" flipH="1">
              <a:off x="3912461" y="3811963"/>
              <a:ext cx="600" cy="39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8"/>
            <p:cNvCxnSpPr/>
            <p:nvPr/>
          </p:nvCxnSpPr>
          <p:spPr>
            <a:xfrm>
              <a:off x="2846966" y="4366634"/>
              <a:ext cx="603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0" name="Google Shape;150;p18"/>
            <p:cNvSpPr/>
            <p:nvPr/>
          </p:nvSpPr>
          <p:spPr>
            <a:xfrm>
              <a:off x="2104760" y="3810153"/>
              <a:ext cx="829800" cy="6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FX.25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TNC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3132823" y="4143275"/>
              <a:ext cx="654000" cy="286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TRX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2" name="Google Shape;152;p18"/>
            <p:cNvCxnSpPr/>
            <p:nvPr/>
          </p:nvCxnSpPr>
          <p:spPr>
            <a:xfrm>
              <a:off x="3778230" y="4197013"/>
              <a:ext cx="134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3" name="Google Shape;153;p18"/>
            <p:cNvSpPr/>
            <p:nvPr/>
          </p:nvSpPr>
          <p:spPr>
            <a:xfrm rot="10800000" flipH="1">
              <a:off x="3786900" y="3811902"/>
              <a:ext cx="251700" cy="1317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 txBox="1"/>
            <p:nvPr/>
          </p:nvSpPr>
          <p:spPr>
            <a:xfrm>
              <a:off x="2638019" y="3811822"/>
              <a:ext cx="603600" cy="5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18"/>
          <p:cNvGrpSpPr/>
          <p:nvPr/>
        </p:nvGrpSpPr>
        <p:grpSpPr>
          <a:xfrm rot="-1719516">
            <a:off x="1076089" y="4034739"/>
            <a:ext cx="1194409" cy="210052"/>
            <a:chOff x="1295400" y="2743200"/>
            <a:chExt cx="1676400" cy="152400"/>
          </a:xfrm>
        </p:grpSpPr>
        <p:cxnSp>
          <p:nvCxnSpPr>
            <p:cNvPr id="156" name="Google Shape;156;p18"/>
            <p:cNvCxnSpPr/>
            <p:nvPr/>
          </p:nvCxnSpPr>
          <p:spPr>
            <a:xfrm>
              <a:off x="1295400" y="2743200"/>
              <a:ext cx="99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18"/>
            <p:cNvCxnSpPr/>
            <p:nvPr/>
          </p:nvCxnSpPr>
          <p:spPr>
            <a:xfrm>
              <a:off x="1981200" y="2895600"/>
              <a:ext cx="99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18"/>
            <p:cNvCxnSpPr/>
            <p:nvPr/>
          </p:nvCxnSpPr>
          <p:spPr>
            <a:xfrm rot="10800000" flipH="1">
              <a:off x="1981200" y="2743200"/>
              <a:ext cx="3048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18"/>
          <p:cNvSpPr txBox="1"/>
          <p:nvPr/>
        </p:nvSpPr>
        <p:spPr>
          <a:xfrm>
            <a:off x="875931" y="3584199"/>
            <a:ext cx="1016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Wi-Fi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1165300" y="4345736"/>
            <a:ext cx="3368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installation flexibility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using Wi-Fi interface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18"/>
          <p:cNvGrpSpPr/>
          <p:nvPr/>
        </p:nvGrpSpPr>
        <p:grpSpPr>
          <a:xfrm>
            <a:off x="2298276" y="5377294"/>
            <a:ext cx="2578389" cy="684512"/>
            <a:chOff x="2104760" y="3810153"/>
            <a:chExt cx="1933840" cy="657300"/>
          </a:xfrm>
        </p:grpSpPr>
        <p:cxnSp>
          <p:nvCxnSpPr>
            <p:cNvPr id="162" name="Google Shape;162;p18"/>
            <p:cNvCxnSpPr/>
            <p:nvPr/>
          </p:nvCxnSpPr>
          <p:spPr>
            <a:xfrm rot="10800000" flipH="1">
              <a:off x="3912461" y="3811963"/>
              <a:ext cx="600" cy="39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8"/>
            <p:cNvCxnSpPr/>
            <p:nvPr/>
          </p:nvCxnSpPr>
          <p:spPr>
            <a:xfrm>
              <a:off x="2846966" y="4366634"/>
              <a:ext cx="603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4" name="Google Shape;164;p18"/>
            <p:cNvSpPr/>
            <p:nvPr/>
          </p:nvSpPr>
          <p:spPr>
            <a:xfrm>
              <a:off x="2104760" y="3810153"/>
              <a:ext cx="829800" cy="6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FX.25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TNC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3132823" y="4143275"/>
              <a:ext cx="654000" cy="286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TRX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6" name="Google Shape;166;p18"/>
            <p:cNvCxnSpPr/>
            <p:nvPr/>
          </p:nvCxnSpPr>
          <p:spPr>
            <a:xfrm>
              <a:off x="3778230" y="4197013"/>
              <a:ext cx="134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7" name="Google Shape;167;p18"/>
            <p:cNvSpPr/>
            <p:nvPr/>
          </p:nvSpPr>
          <p:spPr>
            <a:xfrm rot="10800000" flipH="1">
              <a:off x="3786900" y="3811902"/>
              <a:ext cx="251700" cy="1317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 txBox="1"/>
            <p:nvPr/>
          </p:nvSpPr>
          <p:spPr>
            <a:xfrm>
              <a:off x="2638019" y="3811822"/>
              <a:ext cx="603600" cy="5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8"/>
          <p:cNvSpPr txBox="1"/>
          <p:nvPr/>
        </p:nvSpPr>
        <p:spPr>
          <a:xfrm>
            <a:off x="1049867" y="6250283"/>
            <a:ext cx="3843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independent sensor node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18"/>
          <p:cNvCxnSpPr/>
          <p:nvPr/>
        </p:nvCxnSpPr>
        <p:spPr>
          <a:xfrm>
            <a:off x="1282346" y="5694790"/>
            <a:ext cx="0" cy="2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18"/>
          <p:cNvCxnSpPr/>
          <p:nvPr/>
        </p:nvCxnSpPr>
        <p:spPr>
          <a:xfrm>
            <a:off x="1891946" y="5694790"/>
            <a:ext cx="0" cy="2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18"/>
          <p:cNvSpPr/>
          <p:nvPr/>
        </p:nvSpPr>
        <p:spPr>
          <a:xfrm>
            <a:off x="1180746" y="5853503"/>
            <a:ext cx="203100" cy="158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1790346" y="5853503"/>
            <a:ext cx="203100" cy="158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 txBox="1"/>
          <p:nvPr/>
        </p:nvSpPr>
        <p:spPr>
          <a:xfrm>
            <a:off x="533133" y="5932859"/>
            <a:ext cx="1422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sensors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1266900" y="5249115"/>
            <a:ext cx="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I2C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2336800" y="2996682"/>
            <a:ext cx="1016100" cy="396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"/>
          <p:cNvSpPr txBox="1"/>
          <p:nvPr/>
        </p:nvSpPr>
        <p:spPr>
          <a:xfrm>
            <a:off x="469533" y="3092206"/>
            <a:ext cx="19305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future plan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8"/>
          <p:cNvSpPr/>
          <p:nvPr/>
        </p:nvSpPr>
        <p:spPr>
          <a:xfrm rot="10800000">
            <a:off x="9308491" y="3632611"/>
            <a:ext cx="301200" cy="1272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18"/>
          <p:cNvGrpSpPr/>
          <p:nvPr/>
        </p:nvGrpSpPr>
        <p:grpSpPr>
          <a:xfrm>
            <a:off x="406392" y="1883345"/>
            <a:ext cx="9499363" cy="922576"/>
            <a:chOff x="228600" y="454950"/>
            <a:chExt cx="7124700" cy="885900"/>
          </a:xfrm>
        </p:grpSpPr>
        <p:cxnSp>
          <p:nvCxnSpPr>
            <p:cNvPr id="180" name="Google Shape;180;p18"/>
            <p:cNvCxnSpPr/>
            <p:nvPr/>
          </p:nvCxnSpPr>
          <p:spPr>
            <a:xfrm rot="10800000" flipH="1">
              <a:off x="4115050" y="457200"/>
              <a:ext cx="600" cy="52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1" name="Google Shape;181;p18"/>
            <p:cNvGrpSpPr/>
            <p:nvPr/>
          </p:nvGrpSpPr>
          <p:grpSpPr>
            <a:xfrm>
              <a:off x="228600" y="454950"/>
              <a:ext cx="4029700" cy="885900"/>
              <a:chOff x="228600" y="454950"/>
              <a:chExt cx="4029700" cy="885900"/>
            </a:xfrm>
          </p:grpSpPr>
          <p:cxnSp>
            <p:nvCxnSpPr>
              <p:cNvPr id="182" name="Google Shape;182;p18"/>
              <p:cNvCxnSpPr/>
              <p:nvPr/>
            </p:nvCxnSpPr>
            <p:spPr>
              <a:xfrm>
                <a:off x="2590950" y="1204925"/>
                <a:ext cx="685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183" name="Google Shape;183;p18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28600" y="651041"/>
                <a:ext cx="743100" cy="685446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84" name="Google Shape;184;p18"/>
              <p:cNvCxnSpPr>
                <a:stCxn id="183" idx="3"/>
              </p:cNvCxnSpPr>
              <p:nvPr/>
            </p:nvCxnSpPr>
            <p:spPr>
              <a:xfrm rot="10800000" flipH="1">
                <a:off x="971700" y="988964"/>
                <a:ext cx="743100" cy="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5" name="Google Shape;185;p18"/>
              <p:cNvSpPr/>
              <p:nvPr/>
            </p:nvSpPr>
            <p:spPr>
              <a:xfrm>
                <a:off x="1714800" y="454950"/>
                <a:ext cx="942900" cy="8859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1">
                    <a:latin typeface="Calibri"/>
                    <a:ea typeface="Calibri"/>
                    <a:cs typeface="Calibri"/>
                    <a:sym typeface="Calibri"/>
                  </a:rPr>
                  <a:t>FX.25</a:t>
                </a:r>
                <a:endParaRPr sz="2200" b="1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1">
                    <a:latin typeface="Calibri"/>
                    <a:ea typeface="Calibri"/>
                    <a:cs typeface="Calibri"/>
                    <a:sym typeface="Calibri"/>
                  </a:rPr>
                  <a:t>TNC</a:t>
                </a:r>
                <a:endParaRPr sz="22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8"/>
              <p:cNvSpPr/>
              <p:nvPr/>
            </p:nvSpPr>
            <p:spPr>
              <a:xfrm>
                <a:off x="3229300" y="903902"/>
                <a:ext cx="743100" cy="38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/>
                  <a:t>TRX</a:t>
                </a:r>
                <a:endParaRPr sz="1800"/>
              </a:p>
            </p:txBody>
          </p:sp>
          <p:cxnSp>
            <p:nvCxnSpPr>
              <p:cNvPr id="187" name="Google Shape;187;p18"/>
              <p:cNvCxnSpPr/>
              <p:nvPr/>
            </p:nvCxnSpPr>
            <p:spPr>
              <a:xfrm>
                <a:off x="3962550" y="976325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8" name="Google Shape;188;p18"/>
              <p:cNvSpPr/>
              <p:nvPr/>
            </p:nvSpPr>
            <p:spPr>
              <a:xfrm rot="10800000" flipH="1">
                <a:off x="3972400" y="457200"/>
                <a:ext cx="285900" cy="1776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8"/>
              <p:cNvSpPr txBox="1"/>
              <p:nvPr/>
            </p:nvSpPr>
            <p:spPr>
              <a:xfrm>
                <a:off x="990750" y="609600"/>
                <a:ext cx="68580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USB</a:t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8"/>
              <p:cNvSpPr txBox="1"/>
              <p:nvPr/>
            </p:nvSpPr>
            <p:spPr>
              <a:xfrm>
                <a:off x="2667150" y="457200"/>
                <a:ext cx="685800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Calibri"/>
                    <a:ea typeface="Calibri"/>
                    <a:cs typeface="Calibri"/>
                    <a:sym typeface="Calibri"/>
                  </a:rPr>
                  <a:t>MIC</a:t>
                </a:r>
                <a:endParaRPr sz="160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Calibri"/>
                    <a:ea typeface="Calibri"/>
                    <a:cs typeface="Calibri"/>
                    <a:sym typeface="Calibri"/>
                  </a:rPr>
                  <a:t>SP</a:t>
                </a:r>
                <a:endParaRPr sz="160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Calibri"/>
                    <a:ea typeface="Calibri"/>
                    <a:cs typeface="Calibri"/>
                    <a:sym typeface="Calibri"/>
                  </a:rPr>
                  <a:t>PTT</a:t>
                </a:r>
                <a:endParaRPr sz="1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" name="Google Shape;191;p18"/>
            <p:cNvSpPr txBox="1"/>
            <p:nvPr/>
          </p:nvSpPr>
          <p:spPr>
            <a:xfrm>
              <a:off x="4191000" y="457200"/>
              <a:ext cx="31623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between FX.25 stations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18"/>
          <p:cNvSpPr txBox="1"/>
          <p:nvPr/>
        </p:nvSpPr>
        <p:spPr>
          <a:xfrm>
            <a:off x="431600" y="2047565"/>
            <a:ext cx="990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PC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8"/>
          <p:cNvSpPr txBox="1"/>
          <p:nvPr/>
        </p:nvSpPr>
        <p:spPr>
          <a:xfrm>
            <a:off x="8864400" y="2361833"/>
            <a:ext cx="990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TRX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9474000" y="3869600"/>
            <a:ext cx="990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TRX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228400" y="3869600"/>
            <a:ext cx="990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PC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577600" y="123925"/>
            <a:ext cx="11036700" cy="1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Calibri"/>
                <a:ea typeface="Calibri"/>
                <a:cs typeface="Calibri"/>
                <a:sym typeface="Calibri"/>
              </a:rPr>
              <a:t>Use of FX.25 KISS TNC </a:t>
            </a:r>
            <a:endParaRPr sz="4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Calibri"/>
                <a:ea typeface="Calibri"/>
                <a:cs typeface="Calibri"/>
                <a:sym typeface="Calibri"/>
              </a:rPr>
              <a:t>and future plan</a:t>
            </a:r>
            <a:endParaRPr sz="4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6502400" y="5537113"/>
            <a:ext cx="5447100" cy="113640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/>
              <a:t>Now experimenting in the </a:t>
            </a:r>
            <a:endParaRPr sz="22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/>
              <a:t>430MHz band as APRS nodes.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/>
              <a:t>Look for JK1MLY</a:t>
            </a:r>
            <a:endParaRPr sz="2200" i="1" dirty="0"/>
          </a:p>
        </p:txBody>
      </p:sp>
      <p:pic>
        <p:nvPicPr>
          <p:cNvPr id="2" name="P4-1-new">
            <a:hlinkClick r:id="" action="ppaction://media"/>
            <a:extLst>
              <a:ext uri="{FF2B5EF4-FFF2-40B4-BE49-F238E27FC236}">
                <a16:creationId xmlns:a16="http://schemas.microsoft.com/office/drawing/2014/main" id="{8C49A40A-A1FD-4B88-BC69-032254A8F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4733" y="108025"/>
            <a:ext cx="609600" cy="609600"/>
          </a:xfrm>
          <a:prstGeom prst="rect">
            <a:avLst/>
          </a:prstGeom>
        </p:spPr>
      </p:pic>
      <p:pic>
        <p:nvPicPr>
          <p:cNvPr id="3" name="B-1">
            <a:hlinkClick r:id="" action="ppaction://media"/>
            <a:extLst>
              <a:ext uri="{FF2B5EF4-FFF2-40B4-BE49-F238E27FC236}">
                <a16:creationId xmlns:a16="http://schemas.microsoft.com/office/drawing/2014/main" id="{24136BA3-2BF6-46B0-91CF-78ED621041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4733" y="77946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Google Shape;203;p19"/>
          <p:cNvCxnSpPr/>
          <p:nvPr/>
        </p:nvCxnSpPr>
        <p:spPr>
          <a:xfrm rot="10800000">
            <a:off x="8787567" y="1887934"/>
            <a:ext cx="900" cy="54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Google Shape;204;p19"/>
          <p:cNvSpPr/>
          <p:nvPr/>
        </p:nvSpPr>
        <p:spPr>
          <a:xfrm>
            <a:off x="203200" y="3472819"/>
            <a:ext cx="5079900" cy="3200700"/>
          </a:xfrm>
          <a:prstGeom prst="roundRect">
            <a:avLst>
              <a:gd name="adj" fmla="val 128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" name="Google Shape;205;p19"/>
          <p:cNvCxnSpPr/>
          <p:nvPr/>
        </p:nvCxnSpPr>
        <p:spPr>
          <a:xfrm rot="10800000">
            <a:off x="1282446" y="5694790"/>
            <a:ext cx="142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19"/>
          <p:cNvCxnSpPr/>
          <p:nvPr/>
        </p:nvCxnSpPr>
        <p:spPr>
          <a:xfrm rot="10800000">
            <a:off x="9906200" y="2666735"/>
            <a:ext cx="91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" name="Google Shape;207;p19"/>
          <p:cNvSpPr/>
          <p:nvPr/>
        </p:nvSpPr>
        <p:spPr>
          <a:xfrm flipH="1">
            <a:off x="10731500" y="1885697"/>
            <a:ext cx="1257300" cy="92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FX.25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TNC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9"/>
          <p:cNvSpPr/>
          <p:nvPr/>
        </p:nvSpPr>
        <p:spPr>
          <a:xfrm flipH="1">
            <a:off x="8978567" y="2353244"/>
            <a:ext cx="990900" cy="401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cxnSp>
        <p:nvCxnSpPr>
          <p:cNvPr id="209" name="Google Shape;209;p19"/>
          <p:cNvCxnSpPr/>
          <p:nvPr/>
        </p:nvCxnSpPr>
        <p:spPr>
          <a:xfrm rot="10800000">
            <a:off x="8788700" y="2428666"/>
            <a:ext cx="20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19"/>
          <p:cNvSpPr/>
          <p:nvPr/>
        </p:nvSpPr>
        <p:spPr>
          <a:xfrm rot="10800000">
            <a:off x="8597367" y="1887896"/>
            <a:ext cx="381300" cy="1851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1" name="Google Shape;211;p19"/>
          <p:cNvCxnSpPr/>
          <p:nvPr/>
        </p:nvCxnSpPr>
        <p:spPr>
          <a:xfrm rot="10800000">
            <a:off x="10342671" y="4089066"/>
            <a:ext cx="72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2" name="Google Shape;212;p19"/>
          <p:cNvSpPr/>
          <p:nvPr/>
        </p:nvSpPr>
        <p:spPr>
          <a:xfrm flipH="1">
            <a:off x="10871100" y="3551550"/>
            <a:ext cx="1117500" cy="63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AX.25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TNC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/>
          <p:nvPr/>
        </p:nvSpPr>
        <p:spPr>
          <a:xfrm flipH="1">
            <a:off x="9609421" y="3948409"/>
            <a:ext cx="783300" cy="27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4" name="Google Shape;214;p19"/>
          <p:cNvCxnSpPr/>
          <p:nvPr/>
        </p:nvCxnSpPr>
        <p:spPr>
          <a:xfrm rot="10800000">
            <a:off x="9459571" y="4004584"/>
            <a:ext cx="16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Google Shape;215;p19"/>
          <p:cNvCxnSpPr/>
          <p:nvPr/>
        </p:nvCxnSpPr>
        <p:spPr>
          <a:xfrm rot="10800000">
            <a:off x="9458476" y="3632554"/>
            <a:ext cx="900" cy="37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6" name="Google Shape;216;p19"/>
          <p:cNvGrpSpPr/>
          <p:nvPr/>
        </p:nvGrpSpPr>
        <p:grpSpPr>
          <a:xfrm>
            <a:off x="6096124" y="1726932"/>
            <a:ext cx="1930375" cy="158709"/>
            <a:chOff x="1295400" y="2743200"/>
            <a:chExt cx="1676400" cy="152400"/>
          </a:xfrm>
        </p:grpSpPr>
        <p:cxnSp>
          <p:nvCxnSpPr>
            <p:cNvPr id="217" name="Google Shape;217;p19"/>
            <p:cNvCxnSpPr/>
            <p:nvPr/>
          </p:nvCxnSpPr>
          <p:spPr>
            <a:xfrm>
              <a:off x="1295400" y="2743200"/>
              <a:ext cx="99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9"/>
            <p:cNvCxnSpPr/>
            <p:nvPr/>
          </p:nvCxnSpPr>
          <p:spPr>
            <a:xfrm>
              <a:off x="1981200" y="2895600"/>
              <a:ext cx="99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9"/>
            <p:cNvCxnSpPr/>
            <p:nvPr/>
          </p:nvCxnSpPr>
          <p:spPr>
            <a:xfrm rot="10800000" flipH="1">
              <a:off x="1981200" y="2743200"/>
              <a:ext cx="3048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19"/>
          <p:cNvSpPr txBox="1"/>
          <p:nvPr/>
        </p:nvSpPr>
        <p:spPr>
          <a:xfrm>
            <a:off x="5283200" y="2225205"/>
            <a:ext cx="38439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reliable communication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with error correction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" name="Google Shape;221;p19"/>
          <p:cNvGrpSpPr/>
          <p:nvPr/>
        </p:nvGrpSpPr>
        <p:grpSpPr>
          <a:xfrm rot="264760">
            <a:off x="6735187" y="3277932"/>
            <a:ext cx="2374955" cy="185473"/>
            <a:chOff x="1295400" y="2743200"/>
            <a:chExt cx="1676400" cy="152400"/>
          </a:xfrm>
        </p:grpSpPr>
        <p:cxnSp>
          <p:nvCxnSpPr>
            <p:cNvPr id="222" name="Google Shape;222;p19"/>
            <p:cNvCxnSpPr/>
            <p:nvPr/>
          </p:nvCxnSpPr>
          <p:spPr>
            <a:xfrm>
              <a:off x="1295400" y="2743200"/>
              <a:ext cx="99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9"/>
            <p:cNvCxnSpPr/>
            <p:nvPr/>
          </p:nvCxnSpPr>
          <p:spPr>
            <a:xfrm>
              <a:off x="1981200" y="2895600"/>
              <a:ext cx="99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9"/>
            <p:cNvCxnSpPr/>
            <p:nvPr/>
          </p:nvCxnSpPr>
          <p:spPr>
            <a:xfrm rot="10800000" flipH="1">
              <a:off x="1981200" y="2743200"/>
              <a:ext cx="3048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9"/>
          <p:cNvSpPr txBox="1"/>
          <p:nvPr/>
        </p:nvSpPr>
        <p:spPr>
          <a:xfrm>
            <a:off x="6197600" y="3434500"/>
            <a:ext cx="30987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between FX.25 station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and AX.25 station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9"/>
          <p:cNvSpPr txBox="1"/>
          <p:nvPr/>
        </p:nvSpPr>
        <p:spPr>
          <a:xfrm>
            <a:off x="6502400" y="4115869"/>
            <a:ext cx="23907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compatible with current system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946" y="3948956"/>
            <a:ext cx="609600" cy="476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19"/>
          <p:cNvGrpSpPr/>
          <p:nvPr/>
        </p:nvGrpSpPr>
        <p:grpSpPr>
          <a:xfrm>
            <a:off x="2399876" y="3661100"/>
            <a:ext cx="2578389" cy="684512"/>
            <a:chOff x="2104760" y="3810153"/>
            <a:chExt cx="1933840" cy="657300"/>
          </a:xfrm>
        </p:grpSpPr>
        <p:cxnSp>
          <p:nvCxnSpPr>
            <p:cNvPr id="229" name="Google Shape;229;p19"/>
            <p:cNvCxnSpPr/>
            <p:nvPr/>
          </p:nvCxnSpPr>
          <p:spPr>
            <a:xfrm rot="10800000" flipH="1">
              <a:off x="3912461" y="3811963"/>
              <a:ext cx="600" cy="39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19"/>
            <p:cNvCxnSpPr/>
            <p:nvPr/>
          </p:nvCxnSpPr>
          <p:spPr>
            <a:xfrm>
              <a:off x="2846966" y="4366634"/>
              <a:ext cx="603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1" name="Google Shape;231;p19"/>
            <p:cNvSpPr/>
            <p:nvPr/>
          </p:nvSpPr>
          <p:spPr>
            <a:xfrm>
              <a:off x="2104760" y="3810153"/>
              <a:ext cx="829800" cy="6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FX.25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TNC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3132823" y="4143275"/>
              <a:ext cx="654000" cy="286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TRX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3" name="Google Shape;233;p19"/>
            <p:cNvCxnSpPr/>
            <p:nvPr/>
          </p:nvCxnSpPr>
          <p:spPr>
            <a:xfrm>
              <a:off x="3778230" y="4197013"/>
              <a:ext cx="134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4" name="Google Shape;234;p19"/>
            <p:cNvSpPr/>
            <p:nvPr/>
          </p:nvSpPr>
          <p:spPr>
            <a:xfrm rot="10800000" flipH="1">
              <a:off x="3786900" y="3811902"/>
              <a:ext cx="251700" cy="1317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9"/>
            <p:cNvSpPr txBox="1"/>
            <p:nvPr/>
          </p:nvSpPr>
          <p:spPr>
            <a:xfrm>
              <a:off x="2638019" y="3811822"/>
              <a:ext cx="603600" cy="5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19"/>
          <p:cNvGrpSpPr/>
          <p:nvPr/>
        </p:nvGrpSpPr>
        <p:grpSpPr>
          <a:xfrm rot="-1719516">
            <a:off x="1076089" y="4034739"/>
            <a:ext cx="1194409" cy="210052"/>
            <a:chOff x="1295400" y="2743200"/>
            <a:chExt cx="1676400" cy="152400"/>
          </a:xfrm>
        </p:grpSpPr>
        <p:cxnSp>
          <p:nvCxnSpPr>
            <p:cNvPr id="237" name="Google Shape;237;p19"/>
            <p:cNvCxnSpPr/>
            <p:nvPr/>
          </p:nvCxnSpPr>
          <p:spPr>
            <a:xfrm>
              <a:off x="1295400" y="2743200"/>
              <a:ext cx="99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9"/>
            <p:cNvCxnSpPr/>
            <p:nvPr/>
          </p:nvCxnSpPr>
          <p:spPr>
            <a:xfrm>
              <a:off x="1981200" y="2895600"/>
              <a:ext cx="99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9"/>
            <p:cNvCxnSpPr/>
            <p:nvPr/>
          </p:nvCxnSpPr>
          <p:spPr>
            <a:xfrm rot="10800000" flipH="1">
              <a:off x="1981200" y="2743200"/>
              <a:ext cx="3048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0" name="Google Shape;240;p19"/>
          <p:cNvSpPr txBox="1"/>
          <p:nvPr/>
        </p:nvSpPr>
        <p:spPr>
          <a:xfrm>
            <a:off x="875931" y="3584199"/>
            <a:ext cx="1016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Wi-Fi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9"/>
          <p:cNvSpPr txBox="1"/>
          <p:nvPr/>
        </p:nvSpPr>
        <p:spPr>
          <a:xfrm>
            <a:off x="1165300" y="4345736"/>
            <a:ext cx="3368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installation flexibility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using Wi-Fi interface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242;p19"/>
          <p:cNvGrpSpPr/>
          <p:nvPr/>
        </p:nvGrpSpPr>
        <p:grpSpPr>
          <a:xfrm>
            <a:off x="2298276" y="5377294"/>
            <a:ext cx="2578389" cy="684512"/>
            <a:chOff x="2104760" y="3810153"/>
            <a:chExt cx="1933840" cy="657300"/>
          </a:xfrm>
        </p:grpSpPr>
        <p:cxnSp>
          <p:nvCxnSpPr>
            <p:cNvPr id="243" name="Google Shape;243;p19"/>
            <p:cNvCxnSpPr/>
            <p:nvPr/>
          </p:nvCxnSpPr>
          <p:spPr>
            <a:xfrm rot="10800000" flipH="1">
              <a:off x="3912461" y="3811963"/>
              <a:ext cx="600" cy="39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19"/>
            <p:cNvCxnSpPr/>
            <p:nvPr/>
          </p:nvCxnSpPr>
          <p:spPr>
            <a:xfrm>
              <a:off x="2846966" y="4366634"/>
              <a:ext cx="603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5" name="Google Shape;245;p19"/>
            <p:cNvSpPr/>
            <p:nvPr/>
          </p:nvSpPr>
          <p:spPr>
            <a:xfrm>
              <a:off x="2104760" y="3810153"/>
              <a:ext cx="829800" cy="6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FX.25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TNC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3132823" y="4143275"/>
              <a:ext cx="654000" cy="286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TRX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7" name="Google Shape;247;p19"/>
            <p:cNvCxnSpPr/>
            <p:nvPr/>
          </p:nvCxnSpPr>
          <p:spPr>
            <a:xfrm>
              <a:off x="3778230" y="4197013"/>
              <a:ext cx="134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8" name="Google Shape;248;p19"/>
            <p:cNvSpPr/>
            <p:nvPr/>
          </p:nvSpPr>
          <p:spPr>
            <a:xfrm rot="10800000" flipH="1">
              <a:off x="3786900" y="3811902"/>
              <a:ext cx="251700" cy="1317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9"/>
            <p:cNvSpPr txBox="1"/>
            <p:nvPr/>
          </p:nvSpPr>
          <p:spPr>
            <a:xfrm>
              <a:off x="2638019" y="3811822"/>
              <a:ext cx="603600" cy="5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19"/>
          <p:cNvSpPr txBox="1"/>
          <p:nvPr/>
        </p:nvSpPr>
        <p:spPr>
          <a:xfrm>
            <a:off x="1049867" y="6250283"/>
            <a:ext cx="3843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independent sensor node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1" name="Google Shape;251;p19"/>
          <p:cNvCxnSpPr/>
          <p:nvPr/>
        </p:nvCxnSpPr>
        <p:spPr>
          <a:xfrm>
            <a:off x="1282346" y="5694790"/>
            <a:ext cx="0" cy="2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9"/>
          <p:cNvCxnSpPr/>
          <p:nvPr/>
        </p:nvCxnSpPr>
        <p:spPr>
          <a:xfrm>
            <a:off x="1891946" y="5694790"/>
            <a:ext cx="0" cy="2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" name="Google Shape;253;p19"/>
          <p:cNvSpPr/>
          <p:nvPr/>
        </p:nvSpPr>
        <p:spPr>
          <a:xfrm>
            <a:off x="1180746" y="5853503"/>
            <a:ext cx="203100" cy="158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9"/>
          <p:cNvSpPr/>
          <p:nvPr/>
        </p:nvSpPr>
        <p:spPr>
          <a:xfrm>
            <a:off x="1790346" y="5853503"/>
            <a:ext cx="203100" cy="158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"/>
          <p:cNvSpPr txBox="1"/>
          <p:nvPr/>
        </p:nvSpPr>
        <p:spPr>
          <a:xfrm>
            <a:off x="533133" y="5932859"/>
            <a:ext cx="1422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sensors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9"/>
          <p:cNvSpPr txBox="1"/>
          <p:nvPr/>
        </p:nvSpPr>
        <p:spPr>
          <a:xfrm>
            <a:off x="1266900" y="5249115"/>
            <a:ext cx="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I2C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2336800" y="2996682"/>
            <a:ext cx="1016100" cy="396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9"/>
          <p:cNvSpPr txBox="1"/>
          <p:nvPr/>
        </p:nvSpPr>
        <p:spPr>
          <a:xfrm>
            <a:off x="469533" y="3092206"/>
            <a:ext cx="19305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future plan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9"/>
          <p:cNvSpPr/>
          <p:nvPr/>
        </p:nvSpPr>
        <p:spPr>
          <a:xfrm rot="10800000">
            <a:off x="9308491" y="3632611"/>
            <a:ext cx="301200" cy="1272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9"/>
          <p:cNvGrpSpPr/>
          <p:nvPr/>
        </p:nvGrpSpPr>
        <p:grpSpPr>
          <a:xfrm>
            <a:off x="406392" y="1883345"/>
            <a:ext cx="9499363" cy="922576"/>
            <a:chOff x="228600" y="454950"/>
            <a:chExt cx="7124700" cy="885900"/>
          </a:xfrm>
        </p:grpSpPr>
        <p:cxnSp>
          <p:nvCxnSpPr>
            <p:cNvPr id="261" name="Google Shape;261;p19"/>
            <p:cNvCxnSpPr/>
            <p:nvPr/>
          </p:nvCxnSpPr>
          <p:spPr>
            <a:xfrm rot="10800000" flipH="1">
              <a:off x="4115050" y="457200"/>
              <a:ext cx="600" cy="52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2" name="Google Shape;262;p19"/>
            <p:cNvGrpSpPr/>
            <p:nvPr/>
          </p:nvGrpSpPr>
          <p:grpSpPr>
            <a:xfrm>
              <a:off x="228600" y="454950"/>
              <a:ext cx="4029700" cy="885900"/>
              <a:chOff x="228600" y="454950"/>
              <a:chExt cx="4029700" cy="885900"/>
            </a:xfrm>
          </p:grpSpPr>
          <p:cxnSp>
            <p:nvCxnSpPr>
              <p:cNvPr id="263" name="Google Shape;263;p19"/>
              <p:cNvCxnSpPr/>
              <p:nvPr/>
            </p:nvCxnSpPr>
            <p:spPr>
              <a:xfrm>
                <a:off x="2590950" y="1204925"/>
                <a:ext cx="685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264" name="Google Shape;264;p1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28600" y="651041"/>
                <a:ext cx="743100" cy="685446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65" name="Google Shape;265;p19"/>
              <p:cNvCxnSpPr>
                <a:stCxn id="264" idx="3"/>
              </p:cNvCxnSpPr>
              <p:nvPr/>
            </p:nvCxnSpPr>
            <p:spPr>
              <a:xfrm rot="10800000" flipH="1">
                <a:off x="971700" y="988964"/>
                <a:ext cx="743100" cy="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66" name="Google Shape;266;p19"/>
              <p:cNvSpPr/>
              <p:nvPr/>
            </p:nvSpPr>
            <p:spPr>
              <a:xfrm>
                <a:off x="1714800" y="454950"/>
                <a:ext cx="942900" cy="8859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1">
                    <a:latin typeface="Calibri"/>
                    <a:ea typeface="Calibri"/>
                    <a:cs typeface="Calibri"/>
                    <a:sym typeface="Calibri"/>
                  </a:rPr>
                  <a:t>FX.25</a:t>
                </a:r>
                <a:endParaRPr sz="2200" b="1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1">
                    <a:latin typeface="Calibri"/>
                    <a:ea typeface="Calibri"/>
                    <a:cs typeface="Calibri"/>
                    <a:sym typeface="Calibri"/>
                  </a:rPr>
                  <a:t>TNC</a:t>
                </a:r>
                <a:endParaRPr sz="22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3229300" y="903902"/>
                <a:ext cx="743100" cy="38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/>
                  <a:t>TRX</a:t>
                </a:r>
                <a:endParaRPr sz="1800"/>
              </a:p>
            </p:txBody>
          </p:sp>
          <p:cxnSp>
            <p:nvCxnSpPr>
              <p:cNvPr id="268" name="Google Shape;268;p19"/>
              <p:cNvCxnSpPr/>
              <p:nvPr/>
            </p:nvCxnSpPr>
            <p:spPr>
              <a:xfrm>
                <a:off x="3962550" y="976325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69" name="Google Shape;269;p19"/>
              <p:cNvSpPr/>
              <p:nvPr/>
            </p:nvSpPr>
            <p:spPr>
              <a:xfrm rot="10800000" flipH="1">
                <a:off x="3972400" y="457200"/>
                <a:ext cx="285900" cy="1776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9"/>
              <p:cNvSpPr txBox="1"/>
              <p:nvPr/>
            </p:nvSpPr>
            <p:spPr>
              <a:xfrm>
                <a:off x="990750" y="609600"/>
                <a:ext cx="68580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USB</a:t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9"/>
              <p:cNvSpPr txBox="1"/>
              <p:nvPr/>
            </p:nvSpPr>
            <p:spPr>
              <a:xfrm>
                <a:off x="2667150" y="457200"/>
                <a:ext cx="685800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Calibri"/>
                    <a:ea typeface="Calibri"/>
                    <a:cs typeface="Calibri"/>
                    <a:sym typeface="Calibri"/>
                  </a:rPr>
                  <a:t>MIC</a:t>
                </a:r>
                <a:endParaRPr sz="160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Calibri"/>
                    <a:ea typeface="Calibri"/>
                    <a:cs typeface="Calibri"/>
                    <a:sym typeface="Calibri"/>
                  </a:rPr>
                  <a:t>SP</a:t>
                </a:r>
                <a:endParaRPr sz="160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Calibri"/>
                    <a:ea typeface="Calibri"/>
                    <a:cs typeface="Calibri"/>
                    <a:sym typeface="Calibri"/>
                  </a:rPr>
                  <a:t>PTT</a:t>
                </a:r>
                <a:endParaRPr sz="1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2" name="Google Shape;272;p19"/>
            <p:cNvSpPr txBox="1"/>
            <p:nvPr/>
          </p:nvSpPr>
          <p:spPr>
            <a:xfrm>
              <a:off x="4191000" y="457200"/>
              <a:ext cx="31623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between FX.25 stations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19"/>
          <p:cNvSpPr txBox="1"/>
          <p:nvPr/>
        </p:nvSpPr>
        <p:spPr>
          <a:xfrm>
            <a:off x="431600" y="2047565"/>
            <a:ext cx="990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PC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9"/>
          <p:cNvSpPr txBox="1"/>
          <p:nvPr/>
        </p:nvSpPr>
        <p:spPr>
          <a:xfrm>
            <a:off x="8864400" y="2361833"/>
            <a:ext cx="990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TRX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9"/>
          <p:cNvSpPr txBox="1"/>
          <p:nvPr/>
        </p:nvSpPr>
        <p:spPr>
          <a:xfrm>
            <a:off x="9474000" y="3869600"/>
            <a:ext cx="990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TRX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9"/>
          <p:cNvSpPr txBox="1"/>
          <p:nvPr/>
        </p:nvSpPr>
        <p:spPr>
          <a:xfrm>
            <a:off x="228400" y="3869600"/>
            <a:ext cx="990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PC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9"/>
          <p:cNvSpPr txBox="1"/>
          <p:nvPr/>
        </p:nvSpPr>
        <p:spPr>
          <a:xfrm>
            <a:off x="577600" y="123925"/>
            <a:ext cx="11036700" cy="1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Calibri"/>
                <a:ea typeface="Calibri"/>
                <a:cs typeface="Calibri"/>
                <a:sym typeface="Calibri"/>
              </a:rPr>
              <a:t>Use of FX.25 KISS TNC </a:t>
            </a:r>
            <a:endParaRPr sz="4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Calibri"/>
                <a:ea typeface="Calibri"/>
                <a:cs typeface="Calibri"/>
                <a:sym typeface="Calibri"/>
              </a:rPr>
              <a:t>and future plan</a:t>
            </a:r>
            <a:endParaRPr sz="4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4-2-new">
            <a:hlinkClick r:id="" action="ppaction://media"/>
            <a:extLst>
              <a:ext uri="{FF2B5EF4-FFF2-40B4-BE49-F238E27FC236}">
                <a16:creationId xmlns:a16="http://schemas.microsoft.com/office/drawing/2014/main" id="{0C41169F-942E-4CC0-9A95-EB54C0253E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4733" y="123923"/>
            <a:ext cx="609600" cy="609600"/>
          </a:xfrm>
          <a:prstGeom prst="rect">
            <a:avLst/>
          </a:prstGeom>
        </p:spPr>
      </p:pic>
      <p:sp>
        <p:nvSpPr>
          <p:cNvPr id="3" name="Google Shape;197;p18">
            <a:extLst>
              <a:ext uri="{FF2B5EF4-FFF2-40B4-BE49-F238E27FC236}">
                <a16:creationId xmlns:a16="http://schemas.microsoft.com/office/drawing/2014/main" id="{73351F5C-E2B3-4077-8C37-03811EC5AF56}"/>
              </a:ext>
            </a:extLst>
          </p:cNvPr>
          <p:cNvSpPr txBox="1"/>
          <p:nvPr/>
        </p:nvSpPr>
        <p:spPr>
          <a:xfrm>
            <a:off x="6502400" y="5537113"/>
            <a:ext cx="5447100" cy="113640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/>
              <a:t>Now experimenting in the </a:t>
            </a:r>
            <a:endParaRPr sz="22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/>
              <a:t>430MHz band as APRS nodes.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/>
              <a:t>Look for JK1MLY</a:t>
            </a:r>
            <a:endParaRPr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4" name="Google Shape;284;p20"/>
          <p:cNvCxnSpPr/>
          <p:nvPr/>
        </p:nvCxnSpPr>
        <p:spPr>
          <a:xfrm rot="10800000">
            <a:off x="8787567" y="1887934"/>
            <a:ext cx="900" cy="54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5" name="Google Shape;285;p20"/>
          <p:cNvSpPr/>
          <p:nvPr/>
        </p:nvSpPr>
        <p:spPr>
          <a:xfrm>
            <a:off x="203200" y="3472819"/>
            <a:ext cx="5079900" cy="3200700"/>
          </a:xfrm>
          <a:prstGeom prst="roundRect">
            <a:avLst>
              <a:gd name="adj" fmla="val 128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6" name="Google Shape;286;p20"/>
          <p:cNvCxnSpPr/>
          <p:nvPr/>
        </p:nvCxnSpPr>
        <p:spPr>
          <a:xfrm rot="10800000">
            <a:off x="1282446" y="5694790"/>
            <a:ext cx="142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20"/>
          <p:cNvCxnSpPr/>
          <p:nvPr/>
        </p:nvCxnSpPr>
        <p:spPr>
          <a:xfrm rot="10800000">
            <a:off x="9906200" y="2666735"/>
            <a:ext cx="91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20"/>
          <p:cNvSpPr/>
          <p:nvPr/>
        </p:nvSpPr>
        <p:spPr>
          <a:xfrm flipH="1">
            <a:off x="10731500" y="1885697"/>
            <a:ext cx="1257300" cy="92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FX.25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TNC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0"/>
          <p:cNvSpPr/>
          <p:nvPr/>
        </p:nvSpPr>
        <p:spPr>
          <a:xfrm flipH="1">
            <a:off x="8978567" y="2353244"/>
            <a:ext cx="990900" cy="401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cxnSp>
        <p:nvCxnSpPr>
          <p:cNvPr id="290" name="Google Shape;290;p20"/>
          <p:cNvCxnSpPr/>
          <p:nvPr/>
        </p:nvCxnSpPr>
        <p:spPr>
          <a:xfrm rot="10800000">
            <a:off x="8788700" y="2428666"/>
            <a:ext cx="20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1" name="Google Shape;291;p20"/>
          <p:cNvSpPr/>
          <p:nvPr/>
        </p:nvSpPr>
        <p:spPr>
          <a:xfrm rot="10800000">
            <a:off x="8597367" y="1887896"/>
            <a:ext cx="381300" cy="1851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2" name="Google Shape;292;p20"/>
          <p:cNvCxnSpPr/>
          <p:nvPr/>
        </p:nvCxnSpPr>
        <p:spPr>
          <a:xfrm rot="10800000">
            <a:off x="10342671" y="4089066"/>
            <a:ext cx="72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3" name="Google Shape;293;p20"/>
          <p:cNvSpPr/>
          <p:nvPr/>
        </p:nvSpPr>
        <p:spPr>
          <a:xfrm flipH="1">
            <a:off x="10871100" y="3551550"/>
            <a:ext cx="1117500" cy="63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AX.25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TNC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0"/>
          <p:cNvSpPr/>
          <p:nvPr/>
        </p:nvSpPr>
        <p:spPr>
          <a:xfrm flipH="1">
            <a:off x="9609421" y="3948409"/>
            <a:ext cx="783300" cy="27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20"/>
          <p:cNvCxnSpPr/>
          <p:nvPr/>
        </p:nvCxnSpPr>
        <p:spPr>
          <a:xfrm rot="10800000">
            <a:off x="9459571" y="4004584"/>
            <a:ext cx="16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20"/>
          <p:cNvCxnSpPr/>
          <p:nvPr/>
        </p:nvCxnSpPr>
        <p:spPr>
          <a:xfrm rot="10800000">
            <a:off x="9458476" y="3632554"/>
            <a:ext cx="900" cy="37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97" name="Google Shape;297;p20"/>
          <p:cNvGrpSpPr/>
          <p:nvPr/>
        </p:nvGrpSpPr>
        <p:grpSpPr>
          <a:xfrm>
            <a:off x="6096124" y="1726932"/>
            <a:ext cx="1930375" cy="158709"/>
            <a:chOff x="1295400" y="2743200"/>
            <a:chExt cx="1676400" cy="152400"/>
          </a:xfrm>
        </p:grpSpPr>
        <p:cxnSp>
          <p:nvCxnSpPr>
            <p:cNvPr id="298" name="Google Shape;298;p20"/>
            <p:cNvCxnSpPr/>
            <p:nvPr/>
          </p:nvCxnSpPr>
          <p:spPr>
            <a:xfrm>
              <a:off x="1295400" y="2743200"/>
              <a:ext cx="99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20"/>
            <p:cNvCxnSpPr/>
            <p:nvPr/>
          </p:nvCxnSpPr>
          <p:spPr>
            <a:xfrm>
              <a:off x="1981200" y="2895600"/>
              <a:ext cx="99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20"/>
            <p:cNvCxnSpPr/>
            <p:nvPr/>
          </p:nvCxnSpPr>
          <p:spPr>
            <a:xfrm rot="10800000" flipH="1">
              <a:off x="1981200" y="2743200"/>
              <a:ext cx="3048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1" name="Google Shape;301;p20"/>
          <p:cNvSpPr txBox="1"/>
          <p:nvPr/>
        </p:nvSpPr>
        <p:spPr>
          <a:xfrm>
            <a:off x="5283200" y="2225205"/>
            <a:ext cx="38439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reliable communication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with error correction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2" name="Google Shape;302;p20"/>
          <p:cNvGrpSpPr/>
          <p:nvPr/>
        </p:nvGrpSpPr>
        <p:grpSpPr>
          <a:xfrm rot="264760">
            <a:off x="6735187" y="3277932"/>
            <a:ext cx="2374955" cy="185473"/>
            <a:chOff x="1295400" y="2743200"/>
            <a:chExt cx="1676400" cy="152400"/>
          </a:xfrm>
        </p:grpSpPr>
        <p:cxnSp>
          <p:nvCxnSpPr>
            <p:cNvPr id="303" name="Google Shape;303;p20"/>
            <p:cNvCxnSpPr/>
            <p:nvPr/>
          </p:nvCxnSpPr>
          <p:spPr>
            <a:xfrm>
              <a:off x="1295400" y="2743200"/>
              <a:ext cx="99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20"/>
            <p:cNvCxnSpPr/>
            <p:nvPr/>
          </p:nvCxnSpPr>
          <p:spPr>
            <a:xfrm>
              <a:off x="1981200" y="2895600"/>
              <a:ext cx="99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20"/>
            <p:cNvCxnSpPr/>
            <p:nvPr/>
          </p:nvCxnSpPr>
          <p:spPr>
            <a:xfrm rot="10800000" flipH="1">
              <a:off x="1981200" y="2743200"/>
              <a:ext cx="3048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6" name="Google Shape;306;p20"/>
          <p:cNvSpPr txBox="1"/>
          <p:nvPr/>
        </p:nvSpPr>
        <p:spPr>
          <a:xfrm>
            <a:off x="6197600" y="3434500"/>
            <a:ext cx="30987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between FX.25 station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and AX.25 station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0"/>
          <p:cNvSpPr txBox="1"/>
          <p:nvPr/>
        </p:nvSpPr>
        <p:spPr>
          <a:xfrm>
            <a:off x="6502400" y="4115869"/>
            <a:ext cx="23907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compatible with current system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946" y="3948956"/>
            <a:ext cx="609600" cy="476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20"/>
          <p:cNvGrpSpPr/>
          <p:nvPr/>
        </p:nvGrpSpPr>
        <p:grpSpPr>
          <a:xfrm>
            <a:off x="2399876" y="3661100"/>
            <a:ext cx="2578389" cy="684512"/>
            <a:chOff x="2104760" y="3810153"/>
            <a:chExt cx="1933840" cy="657300"/>
          </a:xfrm>
        </p:grpSpPr>
        <p:cxnSp>
          <p:nvCxnSpPr>
            <p:cNvPr id="310" name="Google Shape;310;p20"/>
            <p:cNvCxnSpPr/>
            <p:nvPr/>
          </p:nvCxnSpPr>
          <p:spPr>
            <a:xfrm rot="10800000" flipH="1">
              <a:off x="3912461" y="3811963"/>
              <a:ext cx="600" cy="39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20"/>
            <p:cNvCxnSpPr/>
            <p:nvPr/>
          </p:nvCxnSpPr>
          <p:spPr>
            <a:xfrm>
              <a:off x="2846966" y="4366634"/>
              <a:ext cx="603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2" name="Google Shape;312;p20"/>
            <p:cNvSpPr/>
            <p:nvPr/>
          </p:nvSpPr>
          <p:spPr>
            <a:xfrm>
              <a:off x="2104760" y="3810153"/>
              <a:ext cx="829800" cy="6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FX.25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TNC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3132823" y="4143275"/>
              <a:ext cx="654000" cy="286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TRX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4" name="Google Shape;314;p20"/>
            <p:cNvCxnSpPr/>
            <p:nvPr/>
          </p:nvCxnSpPr>
          <p:spPr>
            <a:xfrm>
              <a:off x="3778230" y="4197013"/>
              <a:ext cx="134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5" name="Google Shape;315;p20"/>
            <p:cNvSpPr/>
            <p:nvPr/>
          </p:nvSpPr>
          <p:spPr>
            <a:xfrm rot="10800000" flipH="1">
              <a:off x="3786900" y="3811902"/>
              <a:ext cx="251700" cy="1317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 txBox="1"/>
            <p:nvPr/>
          </p:nvSpPr>
          <p:spPr>
            <a:xfrm>
              <a:off x="2638019" y="3811822"/>
              <a:ext cx="603600" cy="5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20"/>
          <p:cNvGrpSpPr/>
          <p:nvPr/>
        </p:nvGrpSpPr>
        <p:grpSpPr>
          <a:xfrm rot="-1719516">
            <a:off x="1076089" y="4034739"/>
            <a:ext cx="1194409" cy="210052"/>
            <a:chOff x="1295400" y="2743200"/>
            <a:chExt cx="1676400" cy="152400"/>
          </a:xfrm>
        </p:grpSpPr>
        <p:cxnSp>
          <p:nvCxnSpPr>
            <p:cNvPr id="318" name="Google Shape;318;p20"/>
            <p:cNvCxnSpPr/>
            <p:nvPr/>
          </p:nvCxnSpPr>
          <p:spPr>
            <a:xfrm>
              <a:off x="1295400" y="2743200"/>
              <a:ext cx="99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20"/>
            <p:cNvCxnSpPr/>
            <p:nvPr/>
          </p:nvCxnSpPr>
          <p:spPr>
            <a:xfrm>
              <a:off x="1981200" y="2895600"/>
              <a:ext cx="99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20"/>
            <p:cNvCxnSpPr/>
            <p:nvPr/>
          </p:nvCxnSpPr>
          <p:spPr>
            <a:xfrm rot="10800000" flipH="1">
              <a:off x="1981200" y="2743200"/>
              <a:ext cx="3048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1" name="Google Shape;321;p20"/>
          <p:cNvSpPr txBox="1"/>
          <p:nvPr/>
        </p:nvSpPr>
        <p:spPr>
          <a:xfrm>
            <a:off x="875931" y="3584199"/>
            <a:ext cx="1016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Wi-Fi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0"/>
          <p:cNvSpPr txBox="1"/>
          <p:nvPr/>
        </p:nvSpPr>
        <p:spPr>
          <a:xfrm>
            <a:off x="1165300" y="4345736"/>
            <a:ext cx="3368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installation flexibility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using Wi-Fi interface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20"/>
          <p:cNvGrpSpPr/>
          <p:nvPr/>
        </p:nvGrpSpPr>
        <p:grpSpPr>
          <a:xfrm>
            <a:off x="2298276" y="5377294"/>
            <a:ext cx="2578389" cy="684512"/>
            <a:chOff x="2104760" y="3810153"/>
            <a:chExt cx="1933840" cy="657300"/>
          </a:xfrm>
        </p:grpSpPr>
        <p:cxnSp>
          <p:nvCxnSpPr>
            <p:cNvPr id="324" name="Google Shape;324;p20"/>
            <p:cNvCxnSpPr/>
            <p:nvPr/>
          </p:nvCxnSpPr>
          <p:spPr>
            <a:xfrm rot="10800000" flipH="1">
              <a:off x="3912461" y="3811963"/>
              <a:ext cx="600" cy="39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20"/>
            <p:cNvCxnSpPr/>
            <p:nvPr/>
          </p:nvCxnSpPr>
          <p:spPr>
            <a:xfrm>
              <a:off x="2846966" y="4366634"/>
              <a:ext cx="603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6" name="Google Shape;326;p20"/>
            <p:cNvSpPr/>
            <p:nvPr/>
          </p:nvSpPr>
          <p:spPr>
            <a:xfrm>
              <a:off x="2104760" y="3810153"/>
              <a:ext cx="829800" cy="6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FX.25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TNC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3132823" y="4143275"/>
              <a:ext cx="654000" cy="286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TRX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8" name="Google Shape;328;p20"/>
            <p:cNvCxnSpPr/>
            <p:nvPr/>
          </p:nvCxnSpPr>
          <p:spPr>
            <a:xfrm>
              <a:off x="3778230" y="4197013"/>
              <a:ext cx="134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9" name="Google Shape;329;p20"/>
            <p:cNvSpPr/>
            <p:nvPr/>
          </p:nvSpPr>
          <p:spPr>
            <a:xfrm rot="10800000" flipH="1">
              <a:off x="3786900" y="3811902"/>
              <a:ext cx="251700" cy="1317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 txBox="1"/>
            <p:nvPr/>
          </p:nvSpPr>
          <p:spPr>
            <a:xfrm>
              <a:off x="2638019" y="3811822"/>
              <a:ext cx="603600" cy="5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0"/>
          <p:cNvSpPr txBox="1"/>
          <p:nvPr/>
        </p:nvSpPr>
        <p:spPr>
          <a:xfrm>
            <a:off x="1049867" y="6250283"/>
            <a:ext cx="3843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independent sensor node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2" name="Google Shape;332;p20"/>
          <p:cNvCxnSpPr/>
          <p:nvPr/>
        </p:nvCxnSpPr>
        <p:spPr>
          <a:xfrm>
            <a:off x="1282346" y="5694790"/>
            <a:ext cx="0" cy="2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" name="Google Shape;333;p20"/>
          <p:cNvCxnSpPr/>
          <p:nvPr/>
        </p:nvCxnSpPr>
        <p:spPr>
          <a:xfrm>
            <a:off x="1891946" y="5694790"/>
            <a:ext cx="0" cy="2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4" name="Google Shape;334;p20"/>
          <p:cNvSpPr/>
          <p:nvPr/>
        </p:nvSpPr>
        <p:spPr>
          <a:xfrm>
            <a:off x="1180746" y="5853503"/>
            <a:ext cx="203100" cy="158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0"/>
          <p:cNvSpPr/>
          <p:nvPr/>
        </p:nvSpPr>
        <p:spPr>
          <a:xfrm>
            <a:off x="1790346" y="5853503"/>
            <a:ext cx="203100" cy="158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"/>
          <p:cNvSpPr txBox="1"/>
          <p:nvPr/>
        </p:nvSpPr>
        <p:spPr>
          <a:xfrm>
            <a:off x="533133" y="5932859"/>
            <a:ext cx="1422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sensors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0"/>
          <p:cNvSpPr txBox="1"/>
          <p:nvPr/>
        </p:nvSpPr>
        <p:spPr>
          <a:xfrm>
            <a:off x="1266900" y="5249115"/>
            <a:ext cx="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I2C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0"/>
          <p:cNvSpPr/>
          <p:nvPr/>
        </p:nvSpPr>
        <p:spPr>
          <a:xfrm>
            <a:off x="2336800" y="2996682"/>
            <a:ext cx="1016100" cy="396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0"/>
          <p:cNvSpPr txBox="1"/>
          <p:nvPr/>
        </p:nvSpPr>
        <p:spPr>
          <a:xfrm>
            <a:off x="469533" y="3092206"/>
            <a:ext cx="19305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future plan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0"/>
          <p:cNvSpPr/>
          <p:nvPr/>
        </p:nvSpPr>
        <p:spPr>
          <a:xfrm rot="10800000">
            <a:off x="9308491" y="3632611"/>
            <a:ext cx="301200" cy="1272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0"/>
          <p:cNvGrpSpPr/>
          <p:nvPr/>
        </p:nvGrpSpPr>
        <p:grpSpPr>
          <a:xfrm>
            <a:off x="406392" y="1883345"/>
            <a:ext cx="9499363" cy="922576"/>
            <a:chOff x="228600" y="454950"/>
            <a:chExt cx="7124700" cy="885900"/>
          </a:xfrm>
        </p:grpSpPr>
        <p:cxnSp>
          <p:nvCxnSpPr>
            <p:cNvPr id="342" name="Google Shape;342;p20"/>
            <p:cNvCxnSpPr/>
            <p:nvPr/>
          </p:nvCxnSpPr>
          <p:spPr>
            <a:xfrm rot="10800000" flipH="1">
              <a:off x="4115050" y="457200"/>
              <a:ext cx="600" cy="52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43" name="Google Shape;343;p20"/>
            <p:cNvGrpSpPr/>
            <p:nvPr/>
          </p:nvGrpSpPr>
          <p:grpSpPr>
            <a:xfrm>
              <a:off x="228600" y="454950"/>
              <a:ext cx="4029700" cy="885900"/>
              <a:chOff x="228600" y="454950"/>
              <a:chExt cx="4029700" cy="885900"/>
            </a:xfrm>
          </p:grpSpPr>
          <p:cxnSp>
            <p:nvCxnSpPr>
              <p:cNvPr id="344" name="Google Shape;344;p20"/>
              <p:cNvCxnSpPr/>
              <p:nvPr/>
            </p:nvCxnSpPr>
            <p:spPr>
              <a:xfrm>
                <a:off x="2590950" y="1204925"/>
                <a:ext cx="685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345" name="Google Shape;345;p2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28600" y="651041"/>
                <a:ext cx="743100" cy="685446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46" name="Google Shape;346;p20"/>
              <p:cNvCxnSpPr>
                <a:stCxn id="345" idx="3"/>
              </p:cNvCxnSpPr>
              <p:nvPr/>
            </p:nvCxnSpPr>
            <p:spPr>
              <a:xfrm rot="10800000" flipH="1">
                <a:off x="971700" y="988964"/>
                <a:ext cx="743100" cy="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47" name="Google Shape;347;p20"/>
              <p:cNvSpPr/>
              <p:nvPr/>
            </p:nvSpPr>
            <p:spPr>
              <a:xfrm>
                <a:off x="1714800" y="454950"/>
                <a:ext cx="942900" cy="8859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1">
                    <a:latin typeface="Calibri"/>
                    <a:ea typeface="Calibri"/>
                    <a:cs typeface="Calibri"/>
                    <a:sym typeface="Calibri"/>
                  </a:rPr>
                  <a:t>FX.25</a:t>
                </a:r>
                <a:endParaRPr sz="2200" b="1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1">
                    <a:latin typeface="Calibri"/>
                    <a:ea typeface="Calibri"/>
                    <a:cs typeface="Calibri"/>
                    <a:sym typeface="Calibri"/>
                  </a:rPr>
                  <a:t>TNC</a:t>
                </a:r>
                <a:endParaRPr sz="22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20"/>
              <p:cNvSpPr/>
              <p:nvPr/>
            </p:nvSpPr>
            <p:spPr>
              <a:xfrm>
                <a:off x="3229300" y="903902"/>
                <a:ext cx="743100" cy="38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/>
                  <a:t>TRX</a:t>
                </a:r>
                <a:endParaRPr sz="1800"/>
              </a:p>
            </p:txBody>
          </p:sp>
          <p:cxnSp>
            <p:nvCxnSpPr>
              <p:cNvPr id="349" name="Google Shape;349;p20"/>
              <p:cNvCxnSpPr/>
              <p:nvPr/>
            </p:nvCxnSpPr>
            <p:spPr>
              <a:xfrm>
                <a:off x="3962550" y="976325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50" name="Google Shape;350;p20"/>
              <p:cNvSpPr/>
              <p:nvPr/>
            </p:nvSpPr>
            <p:spPr>
              <a:xfrm rot="10800000" flipH="1">
                <a:off x="3972400" y="457200"/>
                <a:ext cx="285900" cy="1776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0"/>
              <p:cNvSpPr txBox="1"/>
              <p:nvPr/>
            </p:nvSpPr>
            <p:spPr>
              <a:xfrm>
                <a:off x="990750" y="609600"/>
                <a:ext cx="68580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USB</a:t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0"/>
              <p:cNvSpPr txBox="1"/>
              <p:nvPr/>
            </p:nvSpPr>
            <p:spPr>
              <a:xfrm>
                <a:off x="2667150" y="457200"/>
                <a:ext cx="685800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Calibri"/>
                    <a:ea typeface="Calibri"/>
                    <a:cs typeface="Calibri"/>
                    <a:sym typeface="Calibri"/>
                  </a:rPr>
                  <a:t>MIC</a:t>
                </a:r>
                <a:endParaRPr sz="160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Calibri"/>
                    <a:ea typeface="Calibri"/>
                    <a:cs typeface="Calibri"/>
                    <a:sym typeface="Calibri"/>
                  </a:rPr>
                  <a:t>SP</a:t>
                </a:r>
                <a:endParaRPr sz="160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Calibri"/>
                    <a:ea typeface="Calibri"/>
                    <a:cs typeface="Calibri"/>
                    <a:sym typeface="Calibri"/>
                  </a:rPr>
                  <a:t>PTT</a:t>
                </a:r>
                <a:endParaRPr sz="1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3" name="Google Shape;353;p20"/>
            <p:cNvSpPr txBox="1"/>
            <p:nvPr/>
          </p:nvSpPr>
          <p:spPr>
            <a:xfrm>
              <a:off x="4191000" y="457200"/>
              <a:ext cx="31623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between FX.25 stations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20"/>
          <p:cNvSpPr txBox="1"/>
          <p:nvPr/>
        </p:nvSpPr>
        <p:spPr>
          <a:xfrm>
            <a:off x="431600" y="2047565"/>
            <a:ext cx="990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PC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0"/>
          <p:cNvSpPr txBox="1"/>
          <p:nvPr/>
        </p:nvSpPr>
        <p:spPr>
          <a:xfrm>
            <a:off x="8864400" y="2361833"/>
            <a:ext cx="990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TRX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 txBox="1"/>
          <p:nvPr/>
        </p:nvSpPr>
        <p:spPr>
          <a:xfrm>
            <a:off x="9474000" y="3869600"/>
            <a:ext cx="990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TRX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"/>
          <p:cNvSpPr txBox="1"/>
          <p:nvPr/>
        </p:nvSpPr>
        <p:spPr>
          <a:xfrm>
            <a:off x="228400" y="3869600"/>
            <a:ext cx="990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PC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0"/>
          <p:cNvSpPr txBox="1"/>
          <p:nvPr/>
        </p:nvSpPr>
        <p:spPr>
          <a:xfrm>
            <a:off x="577600" y="123925"/>
            <a:ext cx="11036700" cy="1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Calibri"/>
                <a:ea typeface="Calibri"/>
                <a:cs typeface="Calibri"/>
                <a:sym typeface="Calibri"/>
              </a:rPr>
              <a:t>Use of FX.25 KISS TNC </a:t>
            </a:r>
            <a:endParaRPr sz="4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Calibri"/>
                <a:ea typeface="Calibri"/>
                <a:cs typeface="Calibri"/>
                <a:sym typeface="Calibri"/>
              </a:rPr>
              <a:t>and future plan</a:t>
            </a:r>
            <a:endParaRPr sz="4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4-3-new">
            <a:hlinkClick r:id="" action="ppaction://media"/>
            <a:extLst>
              <a:ext uri="{FF2B5EF4-FFF2-40B4-BE49-F238E27FC236}">
                <a16:creationId xmlns:a16="http://schemas.microsoft.com/office/drawing/2014/main" id="{6CFEF52C-2B83-4447-9A28-AB66AD06CF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00" y="116395"/>
            <a:ext cx="609600" cy="609600"/>
          </a:xfrm>
          <a:prstGeom prst="rect">
            <a:avLst/>
          </a:prstGeom>
        </p:spPr>
      </p:pic>
      <p:sp>
        <p:nvSpPr>
          <p:cNvPr id="3" name="Google Shape;197;p18">
            <a:extLst>
              <a:ext uri="{FF2B5EF4-FFF2-40B4-BE49-F238E27FC236}">
                <a16:creationId xmlns:a16="http://schemas.microsoft.com/office/drawing/2014/main" id="{956F4BAF-5111-45B7-8027-E722077C1A39}"/>
              </a:ext>
            </a:extLst>
          </p:cNvPr>
          <p:cNvSpPr txBox="1"/>
          <p:nvPr/>
        </p:nvSpPr>
        <p:spPr>
          <a:xfrm>
            <a:off x="6502400" y="5537113"/>
            <a:ext cx="5447100" cy="113640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/>
              <a:t>Now experimenting in the </a:t>
            </a:r>
            <a:endParaRPr sz="22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/>
              <a:t>430MHz band as APRS nodes.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/>
              <a:t>Look for JK1MLY</a:t>
            </a:r>
            <a:endParaRPr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"/>
          <p:cNvSpPr txBox="1">
            <a:spLocks noGrp="1"/>
          </p:cNvSpPr>
          <p:nvPr>
            <p:ph type="title"/>
          </p:nvPr>
        </p:nvSpPr>
        <p:spPr>
          <a:xfrm>
            <a:off x="1052850" y="365125"/>
            <a:ext cx="997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Features of FX.25 KISS TNC</a:t>
            </a:r>
            <a:endParaRPr/>
          </a:p>
        </p:txBody>
      </p:sp>
      <p:sp>
        <p:nvSpPr>
          <p:cNvPr id="366" name="Google Shape;366;p21"/>
          <p:cNvSpPr txBox="1">
            <a:spLocks noGrp="1"/>
          </p:cNvSpPr>
          <p:nvPr>
            <p:ph type="body" idx="1"/>
          </p:nvPr>
        </p:nvSpPr>
        <p:spPr>
          <a:xfrm>
            <a:off x="1117600" y="1825625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Using TI TCM3105 Bell 202 modem chip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Implements software modem on next version</a:t>
            </a:r>
            <a:endParaRPr sz="259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Using ESP-WROOM-32 Wi-Fi module</a:t>
            </a:r>
            <a:endParaRPr sz="2960"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Dual core 32bit RISC CPU, clock 80-240MHz</a:t>
            </a:r>
            <a:endParaRPr sz="2590"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RAM 520kB, flash ROM 4MB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Host interface is USB serial and TCP/IP on Wi-Fi</a:t>
            </a:r>
            <a:endParaRPr sz="296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KISS mode only</a:t>
            </a:r>
            <a:endParaRPr sz="296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supports full FX.25 draft spec.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757"/>
              <a:buChar char="•"/>
            </a:pPr>
            <a:r>
              <a:rPr lang="en-US" sz="1757"/>
              <a:t>http://www.stensat.org/docs/FX-25_01_06.pdf</a:t>
            </a:r>
            <a:endParaRPr sz="1757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can receive AX.25 packet, too</a:t>
            </a:r>
            <a:endParaRPr sz="2960"/>
          </a:p>
        </p:txBody>
      </p:sp>
      <p:pic>
        <p:nvPicPr>
          <p:cNvPr id="367" name="Google Shape;367;p21" descr="S:\FX25-TNC\MIXI\比較画像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0203" y="4149080"/>
            <a:ext cx="252028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7-1-new">
            <a:hlinkClick r:id="" action="ppaction://media"/>
            <a:extLst>
              <a:ext uri="{FF2B5EF4-FFF2-40B4-BE49-F238E27FC236}">
                <a16:creationId xmlns:a16="http://schemas.microsoft.com/office/drawing/2014/main" id="{81D54D94-005C-4102-BFBE-FD1A7BEA3D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132" y="603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1052850" y="365125"/>
            <a:ext cx="997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Features of FX.25 KISS TNC</a:t>
            </a:r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body" idx="1"/>
          </p:nvPr>
        </p:nvSpPr>
        <p:spPr>
          <a:xfrm>
            <a:off x="1117600" y="1825625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Using TI TCM3105 Bell 202 modem chip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Implements software modem on next version</a:t>
            </a:r>
            <a:endParaRPr sz="259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Using ESP-WROOM-32 Wi-Fi module</a:t>
            </a:r>
            <a:endParaRPr sz="2960"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Dual core 32bit RISC CPU, clock 80-240MHz</a:t>
            </a:r>
            <a:endParaRPr sz="2590"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RAM 520kB, flash ROM 4MB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Host interface is USB serial and TCP/IP on Wi-Fi</a:t>
            </a:r>
            <a:endParaRPr sz="296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KISS mode only</a:t>
            </a:r>
            <a:endParaRPr sz="296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supports full FX.25 draft spec.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757"/>
              <a:buChar char="•"/>
            </a:pPr>
            <a:r>
              <a:rPr lang="en-US" sz="1757"/>
              <a:t>http://www.stensat.org/docs/FX-25_01_06.pdf</a:t>
            </a:r>
            <a:endParaRPr sz="1757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can receive AX.25 packet, too</a:t>
            </a:r>
            <a:endParaRPr sz="2960"/>
          </a:p>
        </p:txBody>
      </p:sp>
      <p:pic>
        <p:nvPicPr>
          <p:cNvPr id="375" name="Google Shape;375;p22" descr="S:\FX25-TNC\MIXI\比較画像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0203" y="4149080"/>
            <a:ext cx="252028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7-2-new">
            <a:hlinkClick r:id="" action="ppaction://media"/>
            <a:extLst>
              <a:ext uri="{FF2B5EF4-FFF2-40B4-BE49-F238E27FC236}">
                <a16:creationId xmlns:a16="http://schemas.microsoft.com/office/drawing/2014/main" id="{41F124FF-696D-4BBC-8FE0-341B48944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8" y="603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3153</Words>
  <Application>Microsoft Office PowerPoint</Application>
  <PresentationFormat>ワイド画面</PresentationFormat>
  <Paragraphs>784</Paragraphs>
  <Slides>30</Slides>
  <Notes>30</Notes>
  <HiddenSlides>0</HiddenSlides>
  <MMClips>57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テーマ</vt:lpstr>
      <vt:lpstr>FX.25 KISS TNC development and Proposed extensions to the standard</vt:lpstr>
      <vt:lpstr>FX.25 KISS TNC development and Proposed extensions to the standard</vt:lpstr>
      <vt:lpstr>PowerPoint プレゼンテーション</vt:lpstr>
      <vt:lpstr>Current status of FX.25 KISS TNC development</vt:lpstr>
      <vt:lpstr>PowerPoint プレゼンテーション</vt:lpstr>
      <vt:lpstr>PowerPoint プレゼンテーション</vt:lpstr>
      <vt:lpstr>PowerPoint プレゼンテーション</vt:lpstr>
      <vt:lpstr>Features of FX.25 KISS TNC</vt:lpstr>
      <vt:lpstr>Features of FX.25 KISS TNC</vt:lpstr>
      <vt:lpstr>Features of FX.25 KISS TNC</vt:lpstr>
      <vt:lpstr>FX.25 KISS TNC hardware</vt:lpstr>
      <vt:lpstr>Structure of TNC software</vt:lpstr>
      <vt:lpstr>Proposed extensions to the  Fx.25 standard  </vt:lpstr>
      <vt:lpstr>Add a function to FX.25 draft.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Solution: One large FX.25 frame by combining multiple blocks.</vt:lpstr>
      <vt:lpstr>Multiple RS blocks in one FX.25 frame</vt:lpstr>
      <vt:lpstr>Maintaining AX.25 compatibility in multiple block frames</vt:lpstr>
      <vt:lpstr>Interleaving</vt:lpstr>
      <vt:lpstr>Correlation Tag Exhaustion by Expansion</vt:lpstr>
      <vt:lpstr>FX.25 Correlation Tag Code (part1) </vt:lpstr>
      <vt:lpstr>Frame length expansion format with 2nd Tag</vt:lpstr>
      <vt:lpstr>FX.25 Correlation Tag Code (part2)</vt:lpstr>
      <vt:lpstr>FX.25 Correlation Tag Code (part3)</vt:lpstr>
      <vt:lpstr>FX.25 Extended Correlation Tag Code</vt:lpstr>
      <vt:lpstr>FX.25 Correlation Tag Code (part4)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FX.25 KISS TNC development and Proposed extensions to the standard</dc:title>
  <dc:creator>Masaaki</dc:creator>
  <cp:lastModifiedBy>Masaaki</cp:lastModifiedBy>
  <cp:revision>21</cp:revision>
  <dcterms:modified xsi:type="dcterms:W3CDTF">2020-09-02T08:07:49Z</dcterms:modified>
</cp:coreProperties>
</file>